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3"/>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6858000" cx="12192000"/>
  <p:notesSz cx="6858000" cy="9144000"/>
  <p:embeddedFontLst>
    <p:embeddedFont>
      <p:font typeface="Robo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bold.fntdata"/><Relationship Id="rId12" Type="http://schemas.openxmlformats.org/officeDocument/2006/relationships/slide" Target="slides/slide7.xml"/><Relationship Id="rId34" Type="http://schemas.openxmlformats.org/officeDocument/2006/relationships/font" Target="fonts/Roboto-regular.fntdata"/><Relationship Id="rId15" Type="http://schemas.openxmlformats.org/officeDocument/2006/relationships/slide" Target="slides/slide10.xml"/><Relationship Id="rId37" Type="http://schemas.openxmlformats.org/officeDocument/2006/relationships/font" Target="fonts/Roboto-boldItalic.fntdata"/><Relationship Id="rId14" Type="http://schemas.openxmlformats.org/officeDocument/2006/relationships/slide" Target="slides/slide9.xml"/><Relationship Id="rId36" Type="http://schemas.openxmlformats.org/officeDocument/2006/relationships/font" Target="fonts/Roboto-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dia"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függőleges szöveg"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üggőleges cím és szöveg"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tartalom" type="obj">
  <p:cSld name="OBJECT">
    <p:spTree>
      <p:nvGrpSpPr>
        <p:cNvPr id="86" name="Shape 86"/>
        <p:cNvGrpSpPr/>
        <p:nvPr/>
      </p:nvGrpSpPr>
      <p:grpSpPr>
        <a:xfrm>
          <a:off x="0" y="0"/>
          <a:ext cx="0" cy="0"/>
          <a:chOff x="0" y="0"/>
          <a:chExt cx="0" cy="0"/>
        </a:xfrm>
      </p:grpSpPr>
      <p:sp>
        <p:nvSpPr>
          <p:cNvPr id="87" name="Google Shape;87;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89" name="Google Shape;89;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tartalom"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zakaszfejléc"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tartalomrész"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Összehasonlítás"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sak cím"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Üres"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talomrész képaláírással"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ép képaláírással"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83" name="Google Shape;83;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4" name="Google Shape;84;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5" name="Google Shape;85;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chemeClr val="lt1"/>
                </a:solidFill>
                <a:latin typeface="Calibri"/>
                <a:ea typeface="Calibri"/>
                <a:cs typeface="Calibri"/>
                <a:sym typeface="Calibri"/>
              </a:defRPr>
            </a:lvl1pPr>
            <a:lvl2pPr indent="0" lvl="1" marL="0" marR="0" rtl="0" algn="r">
              <a:spcBef>
                <a:spcPts val="0"/>
              </a:spcBef>
              <a:buNone/>
              <a:defRPr b="0" sz="1200" u="none">
                <a:solidFill>
                  <a:schemeClr val="lt1"/>
                </a:solidFill>
                <a:latin typeface="Calibri"/>
                <a:ea typeface="Calibri"/>
                <a:cs typeface="Calibri"/>
                <a:sym typeface="Calibri"/>
              </a:defRPr>
            </a:lvl2pPr>
            <a:lvl3pPr indent="0" lvl="2" marL="0" marR="0" rtl="0" algn="r">
              <a:spcBef>
                <a:spcPts val="0"/>
              </a:spcBef>
              <a:buNone/>
              <a:defRPr b="0" sz="1200" u="none">
                <a:solidFill>
                  <a:schemeClr val="lt1"/>
                </a:solidFill>
                <a:latin typeface="Calibri"/>
                <a:ea typeface="Calibri"/>
                <a:cs typeface="Calibri"/>
                <a:sym typeface="Calibri"/>
              </a:defRPr>
            </a:lvl3pPr>
            <a:lvl4pPr indent="0" lvl="3" marL="0" marR="0" rtl="0" algn="r">
              <a:spcBef>
                <a:spcPts val="0"/>
              </a:spcBef>
              <a:buNone/>
              <a:defRPr b="0" sz="1200" u="none">
                <a:solidFill>
                  <a:schemeClr val="lt1"/>
                </a:solidFill>
                <a:latin typeface="Calibri"/>
                <a:ea typeface="Calibri"/>
                <a:cs typeface="Calibri"/>
                <a:sym typeface="Calibri"/>
              </a:defRPr>
            </a:lvl4pPr>
            <a:lvl5pPr indent="0" lvl="4" marL="0" marR="0" rtl="0" algn="r">
              <a:spcBef>
                <a:spcPts val="0"/>
              </a:spcBef>
              <a:buNone/>
              <a:defRPr b="0" sz="1200" u="none">
                <a:solidFill>
                  <a:schemeClr val="lt1"/>
                </a:solidFill>
                <a:latin typeface="Calibri"/>
                <a:ea typeface="Calibri"/>
                <a:cs typeface="Calibri"/>
                <a:sym typeface="Calibri"/>
              </a:defRPr>
            </a:lvl5pPr>
            <a:lvl6pPr indent="0" lvl="5" marL="0" marR="0" rtl="0" algn="r">
              <a:spcBef>
                <a:spcPts val="0"/>
              </a:spcBef>
              <a:buNone/>
              <a:defRPr b="0" sz="1200" u="none">
                <a:solidFill>
                  <a:schemeClr val="lt1"/>
                </a:solidFill>
                <a:latin typeface="Calibri"/>
                <a:ea typeface="Calibri"/>
                <a:cs typeface="Calibri"/>
                <a:sym typeface="Calibri"/>
              </a:defRPr>
            </a:lvl6pPr>
            <a:lvl7pPr indent="0" lvl="6" marL="0" marR="0" rtl="0" algn="r">
              <a:spcBef>
                <a:spcPts val="0"/>
              </a:spcBef>
              <a:buNone/>
              <a:defRPr b="0" sz="1200" u="none">
                <a:solidFill>
                  <a:schemeClr val="lt1"/>
                </a:solidFill>
                <a:latin typeface="Calibri"/>
                <a:ea typeface="Calibri"/>
                <a:cs typeface="Calibri"/>
                <a:sym typeface="Calibri"/>
              </a:defRPr>
            </a:lvl7pPr>
            <a:lvl8pPr indent="0" lvl="7" marL="0" marR="0" rtl="0" algn="r">
              <a:spcBef>
                <a:spcPts val="0"/>
              </a:spcBef>
              <a:buNone/>
              <a:defRPr b="0" sz="1200" u="none">
                <a:solidFill>
                  <a:schemeClr val="lt1"/>
                </a:solidFill>
                <a:latin typeface="Calibri"/>
                <a:ea typeface="Calibri"/>
                <a:cs typeface="Calibri"/>
                <a:sym typeface="Calibri"/>
              </a:defRPr>
            </a:lvl8pPr>
            <a:lvl9pPr indent="0" lvl="8" marL="0" marR="0" rtl="0" algn="r">
              <a:spcBef>
                <a:spcPts val="0"/>
              </a:spcBef>
              <a:buNone/>
              <a:defRPr b="0" sz="1200" u="non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 accent1="accent1" accent2="accent2" accent3="accent3" accent4="accent4" accent5="accent5" accent6="accent6" bg1="lt1" bg2="dk2" tx1="dk1" tx2="lt2" folHlink="folHlink" hlink="hlink"/>
  <p:sldLayoutIdLst>
    <p:sldLayoutId id="214748365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31.png"/><Relationship Id="rId5"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jpg"/><Relationship Id="rId4" Type="http://schemas.openxmlformats.org/officeDocument/2006/relationships/image" Target="../media/image34.jpg"/><Relationship Id="rId5"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16.png"/><Relationship Id="rId6" Type="http://schemas.openxmlformats.org/officeDocument/2006/relationships/image" Target="../media/image10.png"/><Relationship Id="rId7"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hyperlink" Target="https://hu.wikipedia.org/w/index.php?title=Sport%C3%A9p%C3%ADtm%C3%A9ny&amp;action=edit&amp;redlink=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 name="Shape 95"/>
        <p:cNvGrpSpPr/>
        <p:nvPr/>
      </p:nvGrpSpPr>
      <p:grpSpPr>
        <a:xfrm>
          <a:off x="0" y="0"/>
          <a:ext cx="0" cy="0"/>
          <a:chOff x="0" y="0"/>
          <a:chExt cx="0" cy="0"/>
        </a:xfrm>
      </p:grpSpPr>
      <p:sp>
        <p:nvSpPr>
          <p:cNvPr id="96" name="Google Shape;96;p15"/>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7" name="Google Shape;97;p15"/>
          <p:cNvPicPr preferRelativeResize="0"/>
          <p:nvPr/>
        </p:nvPicPr>
        <p:blipFill rotWithShape="1">
          <a:blip r:embed="rId3">
            <a:alphaModFix/>
          </a:blip>
          <a:srcRect b="-1" l="6667" r="6666" t="0"/>
          <a:stretch/>
        </p:blipFill>
        <p:spPr>
          <a:xfrm>
            <a:off x="20" y="-22"/>
            <a:ext cx="12191977" cy="6858022"/>
          </a:xfrm>
          <a:prstGeom prst="rect">
            <a:avLst/>
          </a:prstGeom>
          <a:noFill/>
          <a:ln>
            <a:noFill/>
          </a:ln>
        </p:spPr>
      </p:pic>
      <p:sp>
        <p:nvSpPr>
          <p:cNvPr id="98" name="Google Shape;98;p15"/>
          <p:cNvSpPr/>
          <p:nvPr/>
        </p:nvSpPr>
        <p:spPr>
          <a:xfrm rot="-5400000">
            <a:off x="-1103377" y="1100316"/>
            <a:ext cx="6858003" cy="4657347"/>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15"/>
          <p:cNvSpPr txBox="1"/>
          <p:nvPr>
            <p:ph type="ctrTitle"/>
          </p:nvPr>
        </p:nvSpPr>
        <p:spPr>
          <a:xfrm>
            <a:off x="643466" y="643467"/>
            <a:ext cx="5452529" cy="356924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FFFF"/>
              </a:buClr>
              <a:buSzPts val="5200"/>
              <a:buFont typeface="Calibri"/>
              <a:buNone/>
            </a:pPr>
            <a:r>
              <a:rPr lang="hu-HU" sz="5200">
                <a:solidFill>
                  <a:srgbClr val="FFFFFF"/>
                </a:solidFill>
              </a:rPr>
              <a:t>Sportlétesítmények</a:t>
            </a:r>
            <a:endParaRPr/>
          </a:p>
        </p:txBody>
      </p:sp>
      <p:sp>
        <p:nvSpPr>
          <p:cNvPr id="100" name="Google Shape;100;p15"/>
          <p:cNvSpPr txBox="1"/>
          <p:nvPr>
            <p:ph idx="1" type="subTitle"/>
          </p:nvPr>
        </p:nvSpPr>
        <p:spPr>
          <a:xfrm>
            <a:off x="643466" y="4551037"/>
            <a:ext cx="5449479" cy="15780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2400"/>
              <a:buNone/>
            </a:pPr>
            <a:r>
              <a:rPr lang="hu-HU">
                <a:solidFill>
                  <a:srgbClr val="FFFFFF"/>
                </a:solidFill>
              </a:rPr>
              <a:t>Bakui Stadion </a:t>
            </a:r>
            <a:endParaRPr/>
          </a:p>
        </p:txBody>
      </p:sp>
      <p:sp>
        <p:nvSpPr>
          <p:cNvPr id="101" name="Google Shape;101;p15"/>
          <p:cNvSpPr/>
          <p:nvPr/>
        </p:nvSpPr>
        <p:spPr>
          <a:xfrm rot="5400000">
            <a:off x="7540187" y="2206184"/>
            <a:ext cx="6858003" cy="2445624"/>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5" name="Shape 215"/>
        <p:cNvGrpSpPr/>
        <p:nvPr/>
      </p:nvGrpSpPr>
      <p:grpSpPr>
        <a:xfrm>
          <a:off x="0" y="0"/>
          <a:ext cx="0" cy="0"/>
          <a:chOff x="0" y="0"/>
          <a:chExt cx="0" cy="0"/>
        </a:xfrm>
      </p:grpSpPr>
      <p:sp>
        <p:nvSpPr>
          <p:cNvPr id="216" name="Google Shape;216;p24"/>
          <p:cNvSpPr/>
          <p:nvPr/>
        </p:nvSpPr>
        <p:spPr>
          <a:xfrm>
            <a:off x="305"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pic>
        <p:nvPicPr>
          <p:cNvPr id="217" name="Google Shape;217;p24"/>
          <p:cNvPicPr preferRelativeResize="0"/>
          <p:nvPr/>
        </p:nvPicPr>
        <p:blipFill rotWithShape="1">
          <a:blip r:embed="rId3">
            <a:alphaModFix/>
          </a:blip>
          <a:srcRect b="2" l="755" r="12583" t="0"/>
          <a:stretch/>
        </p:blipFill>
        <p:spPr>
          <a:xfrm>
            <a:off x="20" y="10"/>
            <a:ext cx="9947062" cy="6857990"/>
          </a:xfrm>
          <a:prstGeom prst="rect">
            <a:avLst/>
          </a:prstGeom>
          <a:noFill/>
          <a:ln>
            <a:noFill/>
          </a:ln>
        </p:spPr>
      </p:pic>
      <p:sp>
        <p:nvSpPr>
          <p:cNvPr id="218" name="Google Shape;218;p24"/>
          <p:cNvSpPr/>
          <p:nvPr/>
        </p:nvSpPr>
        <p:spPr>
          <a:xfrm flipH="1">
            <a:off x="6986049" y="0"/>
            <a:ext cx="5205951" cy="6858000"/>
          </a:xfrm>
          <a:custGeom>
            <a:rect b="b" l="l" r="r" t="t"/>
            <a:pathLst>
              <a:path extrusionOk="0" h="6858000" w="5205951">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 name="Google Shape;219;p24"/>
          <p:cNvSpPr/>
          <p:nvPr/>
        </p:nvSpPr>
        <p:spPr>
          <a:xfrm>
            <a:off x="7148226" y="0"/>
            <a:ext cx="5043774" cy="6858000"/>
          </a:xfrm>
          <a:custGeom>
            <a:rect b="b" l="l" r="r" t="t"/>
            <a:pathLst>
              <a:path extrusionOk="0" h="6858000" w="5043774">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eiryo"/>
              <a:ea typeface="Meiryo"/>
              <a:cs typeface="Meiryo"/>
              <a:sym typeface="Meiryo"/>
            </a:endParaRPr>
          </a:p>
        </p:txBody>
      </p:sp>
      <p:sp>
        <p:nvSpPr>
          <p:cNvPr id="220" name="Google Shape;220;p24"/>
          <p:cNvSpPr/>
          <p:nvPr/>
        </p:nvSpPr>
        <p:spPr>
          <a:xfrm flipH="1">
            <a:off x="6697013" y="0"/>
            <a:ext cx="2529723" cy="685800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221" name="Google Shape;221;p24"/>
          <p:cNvSpPr txBox="1"/>
          <p:nvPr>
            <p:ph type="title"/>
          </p:nvPr>
        </p:nvSpPr>
        <p:spPr>
          <a:xfrm>
            <a:off x="8046720" y="1045597"/>
            <a:ext cx="3633746" cy="10940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hu-HU" sz="3600"/>
              <a:t>Diósgyőr</a:t>
            </a:r>
            <a:endParaRPr/>
          </a:p>
        </p:txBody>
      </p:sp>
      <p:sp>
        <p:nvSpPr>
          <p:cNvPr id="222" name="Google Shape;222;p24"/>
          <p:cNvSpPr txBox="1"/>
          <p:nvPr>
            <p:ph idx="1" type="body"/>
          </p:nvPr>
        </p:nvSpPr>
        <p:spPr>
          <a:xfrm>
            <a:off x="8046719" y="2286000"/>
            <a:ext cx="3633747" cy="313679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hu-HU" sz="2000"/>
              <a:t>Többfunkciós</a:t>
            </a:r>
            <a:endParaRPr/>
          </a:p>
          <a:p>
            <a:pPr indent="-228600" lvl="0" marL="228600" rtl="0" algn="l">
              <a:lnSpc>
                <a:spcPct val="90000"/>
              </a:lnSpc>
              <a:spcBef>
                <a:spcPts val="1000"/>
              </a:spcBef>
              <a:spcAft>
                <a:spcPts val="0"/>
              </a:spcAft>
              <a:buClr>
                <a:schemeClr val="dk1"/>
              </a:buClr>
              <a:buSzPts val="2000"/>
              <a:buChar char="•"/>
            </a:pPr>
            <a:r>
              <a:rPr lang="hu-HU" sz="2000"/>
              <a:t>Rendezvénykere is alkalmas (koncert, kiállítás, vásár, konferencia)</a:t>
            </a:r>
            <a:endParaRPr/>
          </a:p>
          <a:p>
            <a:pPr indent="-228600" lvl="0" marL="228600" rtl="0" algn="l">
              <a:lnSpc>
                <a:spcPct val="90000"/>
              </a:lnSpc>
              <a:spcBef>
                <a:spcPts val="1000"/>
              </a:spcBef>
              <a:spcAft>
                <a:spcPts val="0"/>
              </a:spcAft>
              <a:buClr>
                <a:schemeClr val="dk1"/>
              </a:buClr>
              <a:buSzPts val="2000"/>
              <a:buChar char="•"/>
            </a:pPr>
            <a:r>
              <a:rPr lang="hu-HU" sz="2000"/>
              <a:t>3600m2</a:t>
            </a:r>
            <a:endParaRPr/>
          </a:p>
          <a:p>
            <a:pPr indent="-228600" lvl="0" marL="228600" rtl="0" algn="l">
              <a:lnSpc>
                <a:spcPct val="90000"/>
              </a:lnSpc>
              <a:spcBef>
                <a:spcPts val="1000"/>
              </a:spcBef>
              <a:spcAft>
                <a:spcPts val="0"/>
              </a:spcAft>
              <a:buClr>
                <a:schemeClr val="dk1"/>
              </a:buClr>
              <a:buSzPts val="2000"/>
              <a:buChar char="•"/>
            </a:pPr>
            <a:r>
              <a:rPr lang="hu-HU" sz="2000"/>
              <a:t>3500 néző befogadása</a:t>
            </a:r>
            <a:endParaRPr/>
          </a:p>
          <a:p>
            <a:pPr indent="-228600" lvl="0" marL="228600" rtl="0" algn="l">
              <a:lnSpc>
                <a:spcPct val="90000"/>
              </a:lnSpc>
              <a:spcBef>
                <a:spcPts val="1000"/>
              </a:spcBef>
              <a:spcAft>
                <a:spcPts val="0"/>
              </a:spcAft>
              <a:buClr>
                <a:schemeClr val="dk1"/>
              </a:buClr>
              <a:buSzPts val="2000"/>
              <a:buChar char="•"/>
            </a:pPr>
            <a:r>
              <a:rPr lang="hu-HU" sz="2000"/>
              <a:t>5,9Mrd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6" name="Shape 226"/>
        <p:cNvGrpSpPr/>
        <p:nvPr/>
      </p:nvGrpSpPr>
      <p:grpSpPr>
        <a:xfrm>
          <a:off x="0" y="0"/>
          <a:ext cx="0" cy="0"/>
          <a:chOff x="0" y="0"/>
          <a:chExt cx="0" cy="0"/>
        </a:xfrm>
      </p:grpSpPr>
      <p:sp>
        <p:nvSpPr>
          <p:cNvPr id="227" name="Google Shape;227;p25"/>
          <p:cNvSpPr/>
          <p:nvPr/>
        </p:nvSpPr>
        <p:spPr>
          <a:xfrm>
            <a:off x="305"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pic>
        <p:nvPicPr>
          <p:cNvPr id="228" name="Google Shape;228;p25"/>
          <p:cNvPicPr preferRelativeResize="0"/>
          <p:nvPr/>
        </p:nvPicPr>
        <p:blipFill rotWithShape="1">
          <a:blip r:embed="rId3">
            <a:alphaModFix/>
          </a:blip>
          <a:srcRect b="0" l="16741" r="2760" t="0"/>
          <a:stretch/>
        </p:blipFill>
        <p:spPr>
          <a:xfrm>
            <a:off x="20" y="10"/>
            <a:ext cx="9947062" cy="6857990"/>
          </a:xfrm>
          <a:prstGeom prst="rect">
            <a:avLst/>
          </a:prstGeom>
          <a:noFill/>
          <a:ln>
            <a:noFill/>
          </a:ln>
        </p:spPr>
      </p:pic>
      <p:sp>
        <p:nvSpPr>
          <p:cNvPr id="229" name="Google Shape;229;p25"/>
          <p:cNvSpPr/>
          <p:nvPr/>
        </p:nvSpPr>
        <p:spPr>
          <a:xfrm flipH="1">
            <a:off x="6986049" y="0"/>
            <a:ext cx="5205951" cy="6858000"/>
          </a:xfrm>
          <a:custGeom>
            <a:rect b="b" l="l" r="r" t="t"/>
            <a:pathLst>
              <a:path extrusionOk="0" h="6858000" w="5205951">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25"/>
          <p:cNvSpPr/>
          <p:nvPr/>
        </p:nvSpPr>
        <p:spPr>
          <a:xfrm>
            <a:off x="7148226" y="0"/>
            <a:ext cx="5043774" cy="6858000"/>
          </a:xfrm>
          <a:custGeom>
            <a:rect b="b" l="l" r="r" t="t"/>
            <a:pathLst>
              <a:path extrusionOk="0" h="6858000" w="5043774">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eiryo"/>
              <a:ea typeface="Meiryo"/>
              <a:cs typeface="Meiryo"/>
              <a:sym typeface="Meiryo"/>
            </a:endParaRPr>
          </a:p>
        </p:txBody>
      </p:sp>
      <p:sp>
        <p:nvSpPr>
          <p:cNvPr id="231" name="Google Shape;231;p25"/>
          <p:cNvSpPr/>
          <p:nvPr/>
        </p:nvSpPr>
        <p:spPr>
          <a:xfrm flipH="1">
            <a:off x="6697013" y="0"/>
            <a:ext cx="2529723" cy="685800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232" name="Google Shape;232;p25"/>
          <p:cNvSpPr txBox="1"/>
          <p:nvPr>
            <p:ph type="title"/>
          </p:nvPr>
        </p:nvSpPr>
        <p:spPr>
          <a:xfrm>
            <a:off x="8046720" y="1045597"/>
            <a:ext cx="3633746" cy="158842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hu-HU" sz="3600"/>
              <a:t>Audi aréna Győr</a:t>
            </a:r>
            <a:br>
              <a:rPr lang="hu-HU" sz="3600"/>
            </a:br>
            <a:endParaRPr sz="3600"/>
          </a:p>
        </p:txBody>
      </p:sp>
      <p:sp>
        <p:nvSpPr>
          <p:cNvPr id="233" name="Google Shape;233;p25"/>
          <p:cNvSpPr txBox="1"/>
          <p:nvPr>
            <p:ph idx="1" type="body"/>
          </p:nvPr>
        </p:nvSpPr>
        <p:spPr>
          <a:xfrm>
            <a:off x="8046719" y="2722729"/>
            <a:ext cx="3633747" cy="270006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hu-HU" sz="2000"/>
              <a:t>Sport és kulturális rendezvények</a:t>
            </a:r>
            <a:endParaRPr/>
          </a:p>
          <a:p>
            <a:pPr indent="-228600" lvl="0" marL="228600" rtl="0" algn="l">
              <a:lnSpc>
                <a:spcPct val="90000"/>
              </a:lnSpc>
              <a:spcBef>
                <a:spcPts val="1000"/>
              </a:spcBef>
              <a:spcAft>
                <a:spcPts val="0"/>
              </a:spcAft>
              <a:buClr>
                <a:schemeClr val="dk1"/>
              </a:buClr>
              <a:buSzPts val="2000"/>
              <a:buChar char="•"/>
            </a:pPr>
            <a:r>
              <a:rPr lang="hu-HU" sz="2000"/>
              <a:t>6,5Mrd beruházás</a:t>
            </a:r>
            <a:endParaRPr/>
          </a:p>
          <a:p>
            <a:pPr indent="-228600" lvl="0" marL="228600" rtl="0" algn="l">
              <a:lnSpc>
                <a:spcPct val="90000"/>
              </a:lnSpc>
              <a:spcBef>
                <a:spcPts val="1000"/>
              </a:spcBef>
              <a:spcAft>
                <a:spcPts val="0"/>
              </a:spcAft>
              <a:buClr>
                <a:schemeClr val="dk1"/>
              </a:buClr>
              <a:buSzPts val="2000"/>
              <a:buChar char="•"/>
            </a:pPr>
            <a:r>
              <a:rPr lang="hu-HU" sz="2000"/>
              <a:t>5500 férőhely</a:t>
            </a:r>
            <a:endParaRPr/>
          </a:p>
          <a:p>
            <a:pPr indent="-228600" lvl="0" marL="228600" rtl="0" algn="l">
              <a:lnSpc>
                <a:spcPct val="90000"/>
              </a:lnSpc>
              <a:spcBef>
                <a:spcPts val="1000"/>
              </a:spcBef>
              <a:spcAft>
                <a:spcPts val="0"/>
              </a:spcAft>
              <a:buClr>
                <a:schemeClr val="dk1"/>
              </a:buClr>
              <a:buSzPts val="2000"/>
              <a:buChar char="•"/>
            </a:pPr>
            <a:r>
              <a:rPr lang="hu-HU" sz="2000"/>
              <a:t>10 hónapos kivitelezés</a:t>
            </a:r>
            <a:endParaRPr/>
          </a:p>
          <a:p>
            <a:pPr indent="-101600" lvl="0" marL="228600" rtl="0" algn="l">
              <a:lnSpc>
                <a:spcPct val="90000"/>
              </a:lnSpc>
              <a:spcBef>
                <a:spcPts val="1000"/>
              </a:spcBef>
              <a:spcAft>
                <a:spcPts val="0"/>
              </a:spcAft>
              <a:buClr>
                <a:schemeClr val="dk1"/>
              </a:buClr>
              <a:buSzPts val="2000"/>
              <a:buNone/>
            </a:pPr>
            <a:r>
              <a:t/>
            </a:r>
            <a:endParaRPr sz="2000"/>
          </a:p>
          <a:p>
            <a:pPr indent="-101600" lvl="0" marL="228600" rtl="0" algn="l">
              <a:lnSpc>
                <a:spcPct val="90000"/>
              </a:lnSpc>
              <a:spcBef>
                <a:spcPts val="1000"/>
              </a:spcBef>
              <a:spcAft>
                <a:spcPts val="0"/>
              </a:spcAft>
              <a:buClr>
                <a:schemeClr val="dk1"/>
              </a:buClr>
              <a:buSzPts val="2000"/>
              <a:buNone/>
            </a:pPr>
            <a:r>
              <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7" name="Shape 237"/>
        <p:cNvGrpSpPr/>
        <p:nvPr/>
      </p:nvGrpSpPr>
      <p:grpSpPr>
        <a:xfrm>
          <a:off x="0" y="0"/>
          <a:ext cx="0" cy="0"/>
          <a:chOff x="0" y="0"/>
          <a:chExt cx="0" cy="0"/>
        </a:xfrm>
      </p:grpSpPr>
      <p:sp>
        <p:nvSpPr>
          <p:cNvPr id="238" name="Google Shape;238;p26"/>
          <p:cNvSpPr/>
          <p:nvPr/>
        </p:nvSpPr>
        <p:spPr>
          <a:xfrm>
            <a:off x="305" y="0"/>
            <a:ext cx="12191695" cy="6858000"/>
          </a:xfrm>
          <a:prstGeom prst="rect">
            <a:avLst/>
          </a:prstGeom>
          <a:solidFill>
            <a:srgbClr val="E8E6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239" name="Google Shape;239;p26"/>
          <p:cNvSpPr txBox="1"/>
          <p:nvPr>
            <p:ph type="title"/>
          </p:nvPr>
        </p:nvSpPr>
        <p:spPr>
          <a:xfrm>
            <a:off x="1179576" y="442913"/>
            <a:ext cx="5146161" cy="163988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hu-HU" sz="3600"/>
              <a:t>MVM Dome</a:t>
            </a:r>
            <a:endParaRPr/>
          </a:p>
        </p:txBody>
      </p:sp>
      <p:sp>
        <p:nvSpPr>
          <p:cNvPr id="240" name="Google Shape;240;p26"/>
          <p:cNvSpPr txBox="1"/>
          <p:nvPr>
            <p:ph idx="1" type="body"/>
          </p:nvPr>
        </p:nvSpPr>
        <p:spPr>
          <a:xfrm>
            <a:off x="1179577" y="2312988"/>
            <a:ext cx="4916424" cy="365125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hu-HU" sz="2000"/>
              <a:t>27 hónap alatt épült</a:t>
            </a:r>
            <a:endParaRPr/>
          </a:p>
          <a:p>
            <a:pPr indent="-228600" lvl="0" marL="228600" rtl="0" algn="l">
              <a:lnSpc>
                <a:spcPct val="90000"/>
              </a:lnSpc>
              <a:spcBef>
                <a:spcPts val="1000"/>
              </a:spcBef>
              <a:spcAft>
                <a:spcPts val="0"/>
              </a:spcAft>
              <a:buClr>
                <a:schemeClr val="dk1"/>
              </a:buClr>
              <a:buSzPts val="2000"/>
              <a:buChar char="•"/>
            </a:pPr>
            <a:r>
              <a:rPr lang="hu-HU" sz="2000"/>
              <a:t>Kivitelezés Területe 150 000m2</a:t>
            </a:r>
            <a:endParaRPr/>
          </a:p>
          <a:p>
            <a:pPr indent="-228600" lvl="0" marL="228600" rtl="0" algn="l">
              <a:lnSpc>
                <a:spcPct val="90000"/>
              </a:lnSpc>
              <a:spcBef>
                <a:spcPts val="1000"/>
              </a:spcBef>
              <a:spcAft>
                <a:spcPts val="0"/>
              </a:spcAft>
              <a:buClr>
                <a:schemeClr val="dk1"/>
              </a:buClr>
              <a:buSzPts val="2000"/>
              <a:buChar char="•"/>
            </a:pPr>
            <a:r>
              <a:rPr lang="hu-HU" sz="2000"/>
              <a:t>20 022 néző befogadására alkalmas</a:t>
            </a:r>
            <a:endParaRPr/>
          </a:p>
          <a:p>
            <a:pPr indent="-228600" lvl="0" marL="228600" rtl="0" algn="l">
              <a:lnSpc>
                <a:spcPct val="90000"/>
              </a:lnSpc>
              <a:spcBef>
                <a:spcPts val="1000"/>
              </a:spcBef>
              <a:spcAft>
                <a:spcPts val="0"/>
              </a:spcAft>
              <a:buClr>
                <a:schemeClr val="dk1"/>
              </a:buClr>
              <a:buSzPts val="2000"/>
              <a:buChar char="•"/>
            </a:pPr>
            <a:r>
              <a:rPr lang="hu-HU" sz="2000"/>
              <a:t>Csarnok alapterülete 50 098m2</a:t>
            </a:r>
            <a:endParaRPr/>
          </a:p>
          <a:p>
            <a:pPr indent="-228600" lvl="0" marL="228600" rtl="0" algn="l">
              <a:lnSpc>
                <a:spcPct val="90000"/>
              </a:lnSpc>
              <a:spcBef>
                <a:spcPts val="1000"/>
              </a:spcBef>
              <a:spcAft>
                <a:spcPts val="0"/>
              </a:spcAft>
              <a:buClr>
                <a:schemeClr val="dk1"/>
              </a:buClr>
              <a:buSzPts val="2000"/>
              <a:buChar char="•"/>
            </a:pPr>
            <a:r>
              <a:rPr lang="hu-HU" sz="2000"/>
              <a:t>26 sportág mérkőzéseinek lebonyolítására alkalmas</a:t>
            </a:r>
            <a:endParaRPr/>
          </a:p>
          <a:p>
            <a:pPr indent="-228600" lvl="0" marL="228600" rtl="0" algn="l">
              <a:lnSpc>
                <a:spcPct val="90000"/>
              </a:lnSpc>
              <a:spcBef>
                <a:spcPts val="1000"/>
              </a:spcBef>
              <a:spcAft>
                <a:spcPts val="0"/>
              </a:spcAft>
              <a:buClr>
                <a:schemeClr val="dk1"/>
              </a:buClr>
              <a:buSzPts val="2000"/>
              <a:buChar char="•"/>
            </a:pPr>
            <a:r>
              <a:rPr lang="hu-HU" sz="2000"/>
              <a:t>116Mrd</a:t>
            </a:r>
            <a:endParaRPr/>
          </a:p>
          <a:p>
            <a:pPr indent="-228600" lvl="0" marL="228600" rtl="0" algn="l">
              <a:lnSpc>
                <a:spcPct val="90000"/>
              </a:lnSpc>
              <a:spcBef>
                <a:spcPts val="1000"/>
              </a:spcBef>
              <a:spcAft>
                <a:spcPts val="0"/>
              </a:spcAft>
              <a:buClr>
                <a:schemeClr val="dk1"/>
              </a:buClr>
              <a:buSzPts val="2000"/>
              <a:buChar char="•"/>
            </a:pPr>
            <a:r>
              <a:rPr lang="hu-HU" sz="2000"/>
              <a:t>(14Mrd telek)</a:t>
            </a:r>
            <a:endParaRPr/>
          </a:p>
          <a:p>
            <a:pPr indent="-101600" lvl="0" marL="228600" rtl="0" algn="l">
              <a:lnSpc>
                <a:spcPct val="90000"/>
              </a:lnSpc>
              <a:spcBef>
                <a:spcPts val="1000"/>
              </a:spcBef>
              <a:spcAft>
                <a:spcPts val="0"/>
              </a:spcAft>
              <a:buClr>
                <a:schemeClr val="dk1"/>
              </a:buClr>
              <a:buSzPts val="2000"/>
              <a:buNone/>
            </a:pPr>
            <a:r>
              <a:t/>
            </a:r>
            <a:endParaRPr sz="2000"/>
          </a:p>
        </p:txBody>
      </p:sp>
      <p:pic>
        <p:nvPicPr>
          <p:cNvPr id="241" name="Google Shape;241;p26"/>
          <p:cNvPicPr preferRelativeResize="0"/>
          <p:nvPr/>
        </p:nvPicPr>
        <p:blipFill rotWithShape="1">
          <a:blip r:embed="rId3">
            <a:alphaModFix/>
          </a:blip>
          <a:srcRect b="2" l="9650" r="8237" t="0"/>
          <a:stretch/>
        </p:blipFill>
        <p:spPr>
          <a:xfrm>
            <a:off x="6986049" y="3529587"/>
            <a:ext cx="5205951" cy="3328417"/>
          </a:xfrm>
          <a:custGeom>
            <a:rect b="b" l="l" r="r" t="t"/>
            <a:pathLst>
              <a:path extrusionOk="0" h="3328417" w="5205951">
                <a:moveTo>
                  <a:pt x="2169" y="0"/>
                </a:moveTo>
                <a:lnTo>
                  <a:pt x="5205951" y="0"/>
                </a:lnTo>
                <a:lnTo>
                  <a:pt x="5205951" y="3328417"/>
                </a:lnTo>
                <a:lnTo>
                  <a:pt x="3496422" y="3328417"/>
                </a:lnTo>
                <a:lnTo>
                  <a:pt x="2716256" y="3328417"/>
                </a:lnTo>
                <a:lnTo>
                  <a:pt x="2502754" y="3328417"/>
                </a:lnTo>
                <a:lnTo>
                  <a:pt x="2390998" y="3251016"/>
                </a:lnTo>
                <a:cubicBezTo>
                  <a:pt x="2217180" y="3123525"/>
                  <a:pt x="2046553" y="2985814"/>
                  <a:pt x="1874350" y="2845231"/>
                </a:cubicBezTo>
                <a:cubicBezTo>
                  <a:pt x="928725" y="2073256"/>
                  <a:pt x="0" y="1439548"/>
                  <a:pt x="0" y="92073"/>
                </a:cubicBezTo>
                <a:close/>
              </a:path>
            </a:pathLst>
          </a:custGeom>
          <a:noFill/>
          <a:ln>
            <a:noFill/>
          </a:ln>
        </p:spPr>
      </p:pic>
      <p:sp>
        <p:nvSpPr>
          <p:cNvPr id="242" name="Google Shape;242;p26"/>
          <p:cNvSpPr/>
          <p:nvPr/>
        </p:nvSpPr>
        <p:spPr>
          <a:xfrm flipH="1">
            <a:off x="6553480" y="0"/>
            <a:ext cx="2529723" cy="685800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243" name="Google Shape;243;p26"/>
          <p:cNvSpPr/>
          <p:nvPr/>
        </p:nvSpPr>
        <p:spPr>
          <a:xfrm flipH="1">
            <a:off x="6758825" y="0"/>
            <a:ext cx="2536434" cy="6858000"/>
          </a:xfrm>
          <a:custGeom>
            <a:rect b="b" l="l" r="r" t="t"/>
            <a:pathLst>
              <a:path extrusionOk="0" h="6858000" w="2536434">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pic>
        <p:nvPicPr>
          <p:cNvPr id="244" name="Google Shape;244;p26"/>
          <p:cNvPicPr preferRelativeResize="0"/>
          <p:nvPr/>
        </p:nvPicPr>
        <p:blipFill rotWithShape="1">
          <a:blip r:embed="rId4">
            <a:alphaModFix/>
          </a:blip>
          <a:srcRect b="-3" l="15116" r="11151" t="0"/>
          <a:stretch/>
        </p:blipFill>
        <p:spPr>
          <a:xfrm>
            <a:off x="6989079" y="-3"/>
            <a:ext cx="5202921" cy="3493008"/>
          </a:xfrm>
          <a:custGeom>
            <a:rect b="b" l="l" r="r" t="t"/>
            <a:pathLst>
              <a:path extrusionOk="0" h="3493008" w="5202921">
                <a:moveTo>
                  <a:pt x="1619993" y="0"/>
                </a:moveTo>
                <a:lnTo>
                  <a:pt x="2713226" y="0"/>
                </a:lnTo>
                <a:lnTo>
                  <a:pt x="3493392" y="0"/>
                </a:lnTo>
                <a:lnTo>
                  <a:pt x="5202921" y="0"/>
                </a:lnTo>
                <a:lnTo>
                  <a:pt x="5202921" y="3493008"/>
                </a:lnTo>
                <a:lnTo>
                  <a:pt x="0" y="3493008"/>
                </a:lnTo>
                <a:lnTo>
                  <a:pt x="3664" y="3337394"/>
                </a:lnTo>
                <a:cubicBezTo>
                  <a:pt x="70458" y="1928213"/>
                  <a:pt x="634904" y="708413"/>
                  <a:pt x="1597869" y="14997"/>
                </a:cubicBezTo>
                <a:close/>
              </a:path>
            </a:pathLst>
          </a:custGeom>
          <a:noFill/>
          <a:ln>
            <a:noFill/>
          </a:ln>
        </p:spPr>
      </p:pic>
      <p:sp>
        <p:nvSpPr>
          <p:cNvPr id="245" name="Google Shape;245;p26"/>
          <p:cNvSpPr/>
          <p:nvPr/>
        </p:nvSpPr>
        <p:spPr>
          <a:xfrm flipH="1">
            <a:off x="6986049" y="0"/>
            <a:ext cx="1777280" cy="3493008"/>
          </a:xfrm>
          <a:custGeom>
            <a:rect b="b" l="l" r="r" t="t"/>
            <a:pathLst>
              <a:path extrusionOk="0" h="3493008" w="1777280">
                <a:moveTo>
                  <a:pt x="157287" y="0"/>
                </a:moveTo>
                <a:lnTo>
                  <a:pt x="0" y="0"/>
                </a:lnTo>
                <a:lnTo>
                  <a:pt x="22121" y="14995"/>
                </a:lnTo>
                <a:cubicBezTo>
                  <a:pt x="985086" y="708411"/>
                  <a:pt x="1549532" y="1928211"/>
                  <a:pt x="1616326" y="3337392"/>
                </a:cubicBezTo>
                <a:lnTo>
                  <a:pt x="1619990" y="3493006"/>
                </a:lnTo>
                <a:lnTo>
                  <a:pt x="1575287" y="3493006"/>
                </a:lnTo>
                <a:lnTo>
                  <a:pt x="1575287" y="3493008"/>
                </a:lnTo>
                <a:lnTo>
                  <a:pt x="1777280" y="3493008"/>
                </a:lnTo>
                <a:lnTo>
                  <a:pt x="1773616" y="3337395"/>
                </a:lnTo>
                <a:cubicBezTo>
                  <a:pt x="1706822" y="1928213"/>
                  <a:pt x="1142376" y="708413"/>
                  <a:pt x="179411" y="14997"/>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26"/>
          <p:cNvSpPr/>
          <p:nvPr/>
        </p:nvSpPr>
        <p:spPr>
          <a:xfrm flipH="1">
            <a:off x="6986049" y="3529585"/>
            <a:ext cx="2660043" cy="3328417"/>
          </a:xfrm>
          <a:custGeom>
            <a:rect b="b" l="l" r="r" t="t"/>
            <a:pathLst>
              <a:path extrusionOk="0" h="3328417" w="2660043">
                <a:moveTo>
                  <a:pt x="2657874" y="0"/>
                </a:moveTo>
                <a:lnTo>
                  <a:pt x="2455900" y="0"/>
                </a:lnTo>
                <a:lnTo>
                  <a:pt x="2455900" y="1"/>
                </a:lnTo>
                <a:lnTo>
                  <a:pt x="2500584" y="1"/>
                </a:lnTo>
                <a:lnTo>
                  <a:pt x="2502753" y="92074"/>
                </a:lnTo>
                <a:cubicBezTo>
                  <a:pt x="2502753" y="1439549"/>
                  <a:pt x="1574028" y="2073257"/>
                  <a:pt x="628403" y="2845232"/>
                </a:cubicBezTo>
                <a:cubicBezTo>
                  <a:pt x="456200" y="2985815"/>
                  <a:pt x="285573" y="3123526"/>
                  <a:pt x="111755" y="3251017"/>
                </a:cubicBezTo>
                <a:lnTo>
                  <a:pt x="0" y="3328417"/>
                </a:lnTo>
                <a:lnTo>
                  <a:pt x="157289" y="3328417"/>
                </a:lnTo>
                <a:lnTo>
                  <a:pt x="269045" y="3251016"/>
                </a:lnTo>
                <a:cubicBezTo>
                  <a:pt x="442863" y="3123525"/>
                  <a:pt x="613490" y="2985814"/>
                  <a:pt x="785693" y="2845231"/>
                </a:cubicBezTo>
                <a:cubicBezTo>
                  <a:pt x="1731318" y="2073256"/>
                  <a:pt x="2660043" y="1439548"/>
                  <a:pt x="2660043" y="92073"/>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0" name="Shape 250"/>
        <p:cNvGrpSpPr/>
        <p:nvPr/>
      </p:nvGrpSpPr>
      <p:grpSpPr>
        <a:xfrm>
          <a:off x="0" y="0"/>
          <a:ext cx="0" cy="0"/>
          <a:chOff x="0" y="0"/>
          <a:chExt cx="0" cy="0"/>
        </a:xfrm>
      </p:grpSpPr>
      <p:sp>
        <p:nvSpPr>
          <p:cNvPr id="251" name="Google Shape;251;p27"/>
          <p:cNvSpPr/>
          <p:nvPr/>
        </p:nvSpPr>
        <p:spPr>
          <a:xfrm>
            <a:off x="305"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pic>
        <p:nvPicPr>
          <p:cNvPr id="252" name="Google Shape;252;p27"/>
          <p:cNvPicPr preferRelativeResize="0"/>
          <p:nvPr/>
        </p:nvPicPr>
        <p:blipFill rotWithShape="1">
          <a:blip r:embed="rId3">
            <a:alphaModFix/>
          </a:blip>
          <a:srcRect b="-1" l="3073" r="5549" t="0"/>
          <a:stretch/>
        </p:blipFill>
        <p:spPr>
          <a:xfrm>
            <a:off x="20" y="10"/>
            <a:ext cx="9947062" cy="6857990"/>
          </a:xfrm>
          <a:prstGeom prst="rect">
            <a:avLst/>
          </a:prstGeom>
          <a:noFill/>
          <a:ln>
            <a:noFill/>
          </a:ln>
        </p:spPr>
      </p:pic>
      <p:sp>
        <p:nvSpPr>
          <p:cNvPr id="253" name="Google Shape;253;p27"/>
          <p:cNvSpPr/>
          <p:nvPr/>
        </p:nvSpPr>
        <p:spPr>
          <a:xfrm flipH="1">
            <a:off x="6986049" y="0"/>
            <a:ext cx="5205951" cy="6858000"/>
          </a:xfrm>
          <a:custGeom>
            <a:rect b="b" l="l" r="r" t="t"/>
            <a:pathLst>
              <a:path extrusionOk="0" h="6858000" w="5205951">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4" name="Google Shape;254;p27"/>
          <p:cNvSpPr/>
          <p:nvPr/>
        </p:nvSpPr>
        <p:spPr>
          <a:xfrm>
            <a:off x="7148226" y="0"/>
            <a:ext cx="5043774" cy="6858000"/>
          </a:xfrm>
          <a:custGeom>
            <a:rect b="b" l="l" r="r" t="t"/>
            <a:pathLst>
              <a:path extrusionOk="0" h="6858000" w="5043774">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eiryo"/>
              <a:ea typeface="Meiryo"/>
              <a:cs typeface="Meiryo"/>
              <a:sym typeface="Meiryo"/>
            </a:endParaRPr>
          </a:p>
        </p:txBody>
      </p:sp>
      <p:sp>
        <p:nvSpPr>
          <p:cNvPr id="255" name="Google Shape;255;p27"/>
          <p:cNvSpPr/>
          <p:nvPr/>
        </p:nvSpPr>
        <p:spPr>
          <a:xfrm flipH="1">
            <a:off x="6697013" y="0"/>
            <a:ext cx="2529723" cy="685800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256" name="Google Shape;256;p27"/>
          <p:cNvSpPr txBox="1"/>
          <p:nvPr>
            <p:ph type="title"/>
          </p:nvPr>
        </p:nvSpPr>
        <p:spPr>
          <a:xfrm>
            <a:off x="8046720" y="1045597"/>
            <a:ext cx="3633746" cy="493954"/>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hu-HU" sz="3600"/>
              <a:t>Groupama Aréna</a:t>
            </a:r>
            <a:br>
              <a:rPr lang="hu-HU" sz="3600"/>
            </a:br>
            <a:endParaRPr sz="3600"/>
          </a:p>
        </p:txBody>
      </p:sp>
      <p:sp>
        <p:nvSpPr>
          <p:cNvPr id="257" name="Google Shape;257;p27"/>
          <p:cNvSpPr txBox="1"/>
          <p:nvPr>
            <p:ph idx="1" type="body"/>
          </p:nvPr>
        </p:nvSpPr>
        <p:spPr>
          <a:xfrm>
            <a:off x="8046719" y="1306286"/>
            <a:ext cx="3633747" cy="411650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400"/>
              <a:buChar char="•"/>
            </a:pPr>
            <a:r>
              <a:rPr b="0" i="0" lang="hu-HU" sz="1400"/>
              <a:t>multifunkcionális</a:t>
            </a:r>
            <a:endParaRPr/>
          </a:p>
          <a:p>
            <a:pPr indent="-228600" lvl="0" marL="228600" rtl="0" algn="l">
              <a:lnSpc>
                <a:spcPct val="90000"/>
              </a:lnSpc>
              <a:spcBef>
                <a:spcPts val="1000"/>
              </a:spcBef>
              <a:spcAft>
                <a:spcPts val="0"/>
              </a:spcAft>
              <a:buClr>
                <a:schemeClr val="dk1"/>
              </a:buClr>
              <a:buSzPts val="1400"/>
              <a:buChar char="•"/>
            </a:pPr>
            <a:r>
              <a:rPr b="0" i="0" lang="hu-HU" sz="1400"/>
              <a:t>Meccseken kívül 5 év alatt 1000 üzleti esemény volt az Arénában</a:t>
            </a:r>
            <a:endParaRPr/>
          </a:p>
          <a:p>
            <a:pPr indent="-228600" lvl="0" marL="228600" rtl="0" algn="l">
              <a:lnSpc>
                <a:spcPct val="90000"/>
              </a:lnSpc>
              <a:spcBef>
                <a:spcPts val="1000"/>
              </a:spcBef>
              <a:spcAft>
                <a:spcPts val="0"/>
              </a:spcAft>
              <a:buClr>
                <a:schemeClr val="dk1"/>
              </a:buClr>
              <a:buSzPts val="1400"/>
              <a:buChar char="•"/>
            </a:pPr>
            <a:r>
              <a:rPr lang="hu-HU" sz="1400"/>
              <a:t>Magas színvonalú rendezvényhelyszín</a:t>
            </a:r>
            <a:endParaRPr/>
          </a:p>
          <a:p>
            <a:pPr indent="-228600" lvl="0" marL="228600" rtl="0" algn="l">
              <a:lnSpc>
                <a:spcPct val="90000"/>
              </a:lnSpc>
              <a:spcBef>
                <a:spcPts val="1000"/>
              </a:spcBef>
              <a:spcAft>
                <a:spcPts val="0"/>
              </a:spcAft>
              <a:buClr>
                <a:schemeClr val="dk1"/>
              </a:buClr>
              <a:buSzPts val="1400"/>
              <a:buChar char="•"/>
            </a:pPr>
            <a:r>
              <a:rPr lang="hu-HU" sz="1400"/>
              <a:t>Infrastruktúra kiépített</a:t>
            </a:r>
            <a:endParaRPr/>
          </a:p>
          <a:p>
            <a:pPr indent="-228600" lvl="0" marL="228600" rtl="0" algn="l">
              <a:lnSpc>
                <a:spcPct val="90000"/>
              </a:lnSpc>
              <a:spcBef>
                <a:spcPts val="1000"/>
              </a:spcBef>
              <a:spcAft>
                <a:spcPts val="0"/>
              </a:spcAft>
              <a:buClr>
                <a:schemeClr val="dk1"/>
              </a:buClr>
              <a:buSzPts val="1400"/>
              <a:buChar char="•"/>
            </a:pPr>
            <a:r>
              <a:rPr lang="hu-HU" sz="1400"/>
              <a:t>Alternatív energiák</a:t>
            </a:r>
            <a:endParaRPr/>
          </a:p>
          <a:p>
            <a:pPr indent="-228600" lvl="0" marL="228600" rtl="0" algn="l">
              <a:lnSpc>
                <a:spcPct val="90000"/>
              </a:lnSpc>
              <a:spcBef>
                <a:spcPts val="1000"/>
              </a:spcBef>
              <a:spcAft>
                <a:spcPts val="0"/>
              </a:spcAft>
              <a:buClr>
                <a:schemeClr val="dk1"/>
              </a:buClr>
              <a:buSzPts val="1400"/>
              <a:buChar char="•"/>
            </a:pPr>
            <a:r>
              <a:rPr b="0" i="0" lang="hu-HU" sz="1400"/>
              <a:t>Telek területe: 44 448 m</a:t>
            </a:r>
            <a:r>
              <a:rPr b="0" baseline="30000" i="0" lang="hu-HU" sz="1400"/>
              <a:t>2</a:t>
            </a:r>
            <a:br>
              <a:rPr lang="hu-HU" sz="1400"/>
            </a:br>
            <a:r>
              <a:rPr b="0" i="0" lang="hu-HU" sz="1400"/>
              <a:t>Beépített alapterület: 19 255 m</a:t>
            </a:r>
            <a:r>
              <a:rPr b="0" baseline="30000" i="0" lang="hu-HU" sz="1400"/>
              <a:t>2</a:t>
            </a:r>
            <a:r>
              <a:rPr b="0" i="0" lang="hu-HU" sz="1400"/>
              <a:t> (43,3 %)</a:t>
            </a:r>
            <a:br>
              <a:rPr lang="hu-HU" sz="1400"/>
            </a:br>
            <a:r>
              <a:rPr b="0" i="0" lang="hu-HU" sz="1400"/>
              <a:t>Összes építményszint bruttó alapterülete: 40 252 m</a:t>
            </a:r>
            <a:r>
              <a:rPr b="0" baseline="30000" i="0" lang="hu-HU" sz="1400"/>
              <a:t>2</a:t>
            </a:r>
            <a:br>
              <a:rPr lang="hu-HU" sz="1400"/>
            </a:br>
            <a:r>
              <a:rPr b="0" i="0" lang="hu-HU" sz="1400"/>
              <a:t>Építménymagasság: 22,56 méter</a:t>
            </a:r>
            <a:br>
              <a:rPr lang="hu-HU" sz="1400"/>
            </a:br>
            <a:r>
              <a:rPr b="0" i="0" lang="hu-HU" sz="1400"/>
              <a:t>Kialakított zöldfelület: 2200,80 m</a:t>
            </a:r>
            <a:r>
              <a:rPr b="0" baseline="30000" i="0" lang="hu-HU" sz="1400"/>
              <a:t>2</a:t>
            </a:r>
            <a:r>
              <a:rPr b="0" i="0" lang="hu-HU" sz="1400"/>
              <a:t> (4,95%)</a:t>
            </a:r>
            <a:endParaRPr sz="1400"/>
          </a:p>
          <a:p>
            <a:pPr indent="-158750" lvl="0" marL="228600" rtl="0" algn="l">
              <a:lnSpc>
                <a:spcPct val="90000"/>
              </a:lnSpc>
              <a:spcBef>
                <a:spcPts val="1000"/>
              </a:spcBef>
              <a:spcAft>
                <a:spcPts val="0"/>
              </a:spcAft>
              <a:buClr>
                <a:schemeClr val="dk1"/>
              </a:buClr>
              <a:buSzPts val="1100"/>
              <a:buNone/>
            </a:pPr>
            <a:r>
              <a:t/>
            </a:r>
            <a:endParaRPr sz="1100">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sp>
        <p:nvSpPr>
          <p:cNvPr id="262" name="Google Shape;262;p2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28"/>
          <p:cNvSpPr/>
          <p:nvPr/>
        </p:nvSpPr>
        <p:spPr>
          <a:xfrm flipH="1" rot="5400000">
            <a:off x="-1417539" y="1417538"/>
            <a:ext cx="6875818" cy="4040744"/>
          </a:xfrm>
          <a:prstGeom prst="rect">
            <a:avLst/>
          </a:prstGeom>
          <a:gradFill>
            <a:gsLst>
              <a:gs pos="0">
                <a:srgbClr val="000000"/>
              </a:gs>
              <a:gs pos="100000">
                <a:srgbClr val="2F5496"/>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p28"/>
          <p:cNvSpPr/>
          <p:nvPr/>
        </p:nvSpPr>
        <p:spPr>
          <a:xfrm rot="-5400000">
            <a:off x="-158495" y="2660473"/>
            <a:ext cx="4355594" cy="4038603"/>
          </a:xfrm>
          <a:prstGeom prst="rect">
            <a:avLst/>
          </a:prstGeom>
          <a:gradFill>
            <a:gsLst>
              <a:gs pos="0">
                <a:srgbClr val="4472C4">
                  <a:alpha val="49803"/>
                </a:srgbClr>
              </a:gs>
              <a:gs pos="100000">
                <a:srgbClr val="1F3864">
                  <a:alpha val="0"/>
                </a:srgbClr>
              </a:gs>
            </a:gsLst>
            <a:lin ang="11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28"/>
          <p:cNvSpPr/>
          <p:nvPr/>
        </p:nvSpPr>
        <p:spPr>
          <a:xfrm flipH="1" rot="-5400000">
            <a:off x="-1180882" y="1638085"/>
            <a:ext cx="6857572" cy="3581401"/>
          </a:xfrm>
          <a:prstGeom prst="rect">
            <a:avLst/>
          </a:prstGeom>
          <a:gradFill>
            <a:gsLst>
              <a:gs pos="0">
                <a:srgbClr val="000000">
                  <a:alpha val="58823"/>
                </a:srgbClr>
              </a:gs>
              <a:gs pos="69000">
                <a:srgbClr val="4472C4">
                  <a:alpha val="0"/>
                </a:srgbClr>
              </a:gs>
              <a:gs pos="100000">
                <a:srgbClr val="4472C4">
                  <a:alpha val="0"/>
                </a:srgbClr>
              </a:gs>
            </a:gsLst>
            <a:lin ang="13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p28"/>
          <p:cNvSpPr/>
          <p:nvPr/>
        </p:nvSpPr>
        <p:spPr>
          <a:xfrm rot="6097846">
            <a:off x="-747355" y="1201312"/>
            <a:ext cx="4808302" cy="4088666"/>
          </a:xfrm>
          <a:custGeom>
            <a:rect b="b" l="l" r="r" t="t"/>
            <a:pathLst>
              <a:path extrusionOk="0" h="4088666" w="4808302">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882"/>
                </a:srgbClr>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28"/>
          <p:cNvSpPr txBox="1"/>
          <p:nvPr>
            <p:ph type="title"/>
          </p:nvPr>
        </p:nvSpPr>
        <p:spPr>
          <a:xfrm>
            <a:off x="660041" y="3881534"/>
            <a:ext cx="2880828" cy="1957477"/>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rgbClr val="FFFFFF"/>
              </a:buClr>
              <a:buSzPct val="100000"/>
              <a:buFont typeface="Calibri"/>
              <a:buNone/>
            </a:pPr>
            <a:r>
              <a:rPr lang="hu-HU" sz="4000">
                <a:solidFill>
                  <a:srgbClr val="FFFFFF"/>
                </a:solidFill>
              </a:rPr>
              <a:t>S</a:t>
            </a:r>
            <a:r>
              <a:rPr lang="hu-HU" sz="4000">
                <a:solidFill>
                  <a:srgbClr val="FFFFFF"/>
                </a:solidFill>
                <a:latin typeface="Calibri"/>
                <a:ea typeface="Calibri"/>
                <a:cs typeface="Calibri"/>
                <a:sym typeface="Calibri"/>
              </a:rPr>
              <a:t>tadion üzemeltetője a Sport Five Hungary</a:t>
            </a:r>
            <a:endParaRPr/>
          </a:p>
        </p:txBody>
      </p:sp>
      <p:pic>
        <p:nvPicPr>
          <p:cNvPr descr="A képen szöveg, képernyőkép, szám, Betűtípus látható&#10;&#10;Automatikusan generált leírás" id="268" name="Google Shape;268;p28"/>
          <p:cNvPicPr preferRelativeResize="0"/>
          <p:nvPr>
            <p:ph idx="1" type="body"/>
          </p:nvPr>
        </p:nvPicPr>
        <p:blipFill rotWithShape="1">
          <a:blip r:embed="rId3">
            <a:alphaModFix/>
          </a:blip>
          <a:srcRect b="0" l="0" r="0" t="0"/>
          <a:stretch/>
        </p:blipFill>
        <p:spPr>
          <a:xfrm>
            <a:off x="4514339" y="467208"/>
            <a:ext cx="7201925" cy="59235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2" name="Shape 272"/>
        <p:cNvGrpSpPr/>
        <p:nvPr/>
      </p:nvGrpSpPr>
      <p:grpSpPr>
        <a:xfrm>
          <a:off x="0" y="0"/>
          <a:ext cx="0" cy="0"/>
          <a:chOff x="0" y="0"/>
          <a:chExt cx="0" cy="0"/>
        </a:xfrm>
      </p:grpSpPr>
      <p:sp>
        <p:nvSpPr>
          <p:cNvPr id="273" name="Google Shape;273;p29"/>
          <p:cNvSpPr/>
          <p:nvPr/>
        </p:nvSpPr>
        <p:spPr>
          <a:xfrm>
            <a:off x="153" y="0"/>
            <a:ext cx="12191695" cy="6858000"/>
          </a:xfrm>
          <a:prstGeom prst="rect">
            <a:avLst/>
          </a:prstGeom>
          <a:solidFill>
            <a:srgbClr val="E8E6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grpSp>
        <p:nvGrpSpPr>
          <p:cNvPr id="274" name="Google Shape;274;p29"/>
          <p:cNvGrpSpPr/>
          <p:nvPr/>
        </p:nvGrpSpPr>
        <p:grpSpPr>
          <a:xfrm>
            <a:off x="183" y="0"/>
            <a:ext cx="10853745" cy="6858000"/>
            <a:chOff x="183" y="0"/>
            <a:chExt cx="10853745" cy="6858000"/>
          </a:xfrm>
        </p:grpSpPr>
        <p:sp>
          <p:nvSpPr>
            <p:cNvPr id="275" name="Google Shape;275;p29"/>
            <p:cNvSpPr/>
            <p:nvPr/>
          </p:nvSpPr>
          <p:spPr>
            <a:xfrm>
              <a:off x="183" y="0"/>
              <a:ext cx="10438361" cy="6858000"/>
            </a:xfrm>
            <a:custGeom>
              <a:rect b="b" l="l" r="r" t="t"/>
              <a:pathLst>
                <a:path extrusionOk="0" h="6858000" w="105156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29"/>
            <p:cNvSpPr/>
            <p:nvPr/>
          </p:nvSpPr>
          <p:spPr>
            <a:xfrm>
              <a:off x="8342786" y="0"/>
              <a:ext cx="2511142" cy="685800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277" name="Google Shape;277;p29"/>
            <p:cNvSpPr/>
            <p:nvPr/>
          </p:nvSpPr>
          <p:spPr>
            <a:xfrm>
              <a:off x="8124395" y="0"/>
              <a:ext cx="2517803" cy="6858000"/>
            </a:xfrm>
            <a:custGeom>
              <a:rect b="b" l="l" r="r" t="t"/>
              <a:pathLst>
                <a:path extrusionOk="0" h="6858000" w="2536434">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278" name="Google Shape;278;p29"/>
            <p:cNvSpPr/>
            <p:nvPr/>
          </p:nvSpPr>
          <p:spPr>
            <a:xfrm>
              <a:off x="7894853" y="0"/>
              <a:ext cx="2244741" cy="6858000"/>
            </a:xfrm>
            <a:custGeom>
              <a:rect b="b" l="l" r="r" t="t"/>
              <a:pathLst>
                <a:path extrusionOk="0" h="6858000" w="2521425">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CECECE">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grpSp>
      <p:sp>
        <p:nvSpPr>
          <p:cNvPr id="279" name="Google Shape;279;p29"/>
          <p:cNvSpPr txBox="1"/>
          <p:nvPr>
            <p:ph type="title"/>
          </p:nvPr>
        </p:nvSpPr>
        <p:spPr>
          <a:xfrm>
            <a:off x="1179576" y="795129"/>
            <a:ext cx="6973824" cy="62409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hu-HU" sz="3600"/>
              <a:t>Multifunkcionális csarnokok, arénák</a:t>
            </a:r>
            <a:endParaRPr/>
          </a:p>
        </p:txBody>
      </p:sp>
      <p:sp>
        <p:nvSpPr>
          <p:cNvPr id="280" name="Google Shape;280;p29"/>
          <p:cNvSpPr txBox="1"/>
          <p:nvPr>
            <p:ph idx="1" type="body"/>
          </p:nvPr>
        </p:nvSpPr>
        <p:spPr>
          <a:xfrm>
            <a:off x="1179576" y="1419225"/>
            <a:ext cx="6973823" cy="5242831"/>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hu-HU" sz="2000"/>
              <a:t>Szombathely – Aréna Savaria</a:t>
            </a:r>
            <a:endParaRPr/>
          </a:p>
          <a:p>
            <a:pPr indent="-228600" lvl="0" marL="228600" rtl="0" algn="l">
              <a:lnSpc>
                <a:spcPct val="90000"/>
              </a:lnSpc>
              <a:spcBef>
                <a:spcPts val="1000"/>
              </a:spcBef>
              <a:spcAft>
                <a:spcPts val="0"/>
              </a:spcAft>
              <a:buClr>
                <a:schemeClr val="dk1"/>
              </a:buClr>
              <a:buSzPct val="100000"/>
              <a:buChar char="•"/>
            </a:pPr>
            <a:r>
              <a:rPr lang="hu-HU" sz="2000"/>
              <a:t>Debrecen – Főnix csarnok</a:t>
            </a:r>
            <a:endParaRPr/>
          </a:p>
          <a:p>
            <a:pPr indent="-228600" lvl="0" marL="228600" rtl="0" algn="l">
              <a:lnSpc>
                <a:spcPct val="90000"/>
              </a:lnSpc>
              <a:spcBef>
                <a:spcPts val="1000"/>
              </a:spcBef>
              <a:spcAft>
                <a:spcPts val="0"/>
              </a:spcAft>
              <a:buClr>
                <a:schemeClr val="dk1"/>
              </a:buClr>
              <a:buSzPct val="100000"/>
              <a:buChar char="•"/>
            </a:pPr>
            <a:r>
              <a:rPr lang="hu-HU" sz="2000"/>
              <a:t>Érd- Aréna</a:t>
            </a:r>
            <a:endParaRPr/>
          </a:p>
          <a:p>
            <a:pPr indent="-228600" lvl="0" marL="228600" rtl="0" algn="l">
              <a:lnSpc>
                <a:spcPct val="90000"/>
              </a:lnSpc>
              <a:spcBef>
                <a:spcPts val="1000"/>
              </a:spcBef>
              <a:spcAft>
                <a:spcPts val="0"/>
              </a:spcAft>
              <a:buClr>
                <a:schemeClr val="dk1"/>
              </a:buClr>
              <a:buSzPct val="100000"/>
              <a:buChar char="•"/>
            </a:pPr>
            <a:r>
              <a:rPr lang="hu-HU" sz="2000"/>
              <a:t>Miskolc - Generali Aréna</a:t>
            </a:r>
            <a:endParaRPr/>
          </a:p>
          <a:p>
            <a:pPr indent="-228600" lvl="0" marL="228600" rtl="0" algn="l">
              <a:lnSpc>
                <a:spcPct val="90000"/>
              </a:lnSpc>
              <a:spcBef>
                <a:spcPts val="1000"/>
              </a:spcBef>
              <a:spcAft>
                <a:spcPts val="0"/>
              </a:spcAft>
              <a:buClr>
                <a:schemeClr val="dk1"/>
              </a:buClr>
              <a:buSzPct val="100000"/>
              <a:buChar char="•"/>
            </a:pPr>
            <a:r>
              <a:rPr lang="hu-HU" sz="2000"/>
              <a:t>Kaposvári aréna</a:t>
            </a:r>
            <a:endParaRPr/>
          </a:p>
          <a:p>
            <a:pPr indent="-228600" lvl="0" marL="228600" rtl="0" algn="l">
              <a:lnSpc>
                <a:spcPct val="90000"/>
              </a:lnSpc>
              <a:spcBef>
                <a:spcPts val="1000"/>
              </a:spcBef>
              <a:spcAft>
                <a:spcPts val="0"/>
              </a:spcAft>
              <a:buClr>
                <a:schemeClr val="dk1"/>
              </a:buClr>
              <a:buSzPct val="100000"/>
              <a:buChar char="•"/>
            </a:pPr>
            <a:r>
              <a:rPr lang="hu-HU" sz="2000"/>
              <a:t>Debrecen Nagyerdei Stadion</a:t>
            </a:r>
            <a:endParaRPr/>
          </a:p>
          <a:p>
            <a:pPr indent="-228600" lvl="0" marL="228600" rtl="0" algn="l">
              <a:lnSpc>
                <a:spcPct val="90000"/>
              </a:lnSpc>
              <a:spcBef>
                <a:spcPts val="1000"/>
              </a:spcBef>
              <a:spcAft>
                <a:spcPts val="0"/>
              </a:spcAft>
              <a:buClr>
                <a:schemeClr val="dk1"/>
              </a:buClr>
              <a:buSzPct val="100000"/>
              <a:buChar char="•"/>
            </a:pPr>
            <a:r>
              <a:rPr lang="hu-HU" sz="2000"/>
              <a:t>Lauber Dezső Sportcsarnok – Pécs</a:t>
            </a:r>
            <a:endParaRPr/>
          </a:p>
          <a:p>
            <a:pPr indent="-228600" lvl="0" marL="228600" rtl="0" algn="l">
              <a:lnSpc>
                <a:spcPct val="90000"/>
              </a:lnSpc>
              <a:spcBef>
                <a:spcPts val="1000"/>
              </a:spcBef>
              <a:spcAft>
                <a:spcPts val="0"/>
              </a:spcAft>
              <a:buClr>
                <a:schemeClr val="dk1"/>
              </a:buClr>
              <a:buSzPct val="100000"/>
              <a:buChar char="•"/>
            </a:pPr>
            <a:r>
              <a:rPr lang="hu-HU" sz="2000"/>
              <a:t>Zalaegerszeg- Városi Spotcsarnok</a:t>
            </a:r>
            <a:endParaRPr/>
          </a:p>
          <a:p>
            <a:pPr indent="-228600" lvl="0" marL="228600" rtl="0" algn="l">
              <a:lnSpc>
                <a:spcPct val="90000"/>
              </a:lnSpc>
              <a:spcBef>
                <a:spcPts val="1000"/>
              </a:spcBef>
              <a:spcAft>
                <a:spcPts val="0"/>
              </a:spcAft>
              <a:buClr>
                <a:schemeClr val="dk1"/>
              </a:buClr>
              <a:buSzPct val="100000"/>
              <a:buChar char="•"/>
            </a:pPr>
            <a:r>
              <a:rPr lang="hu-HU" sz="2000"/>
              <a:t>Veszprém  Aréna</a:t>
            </a:r>
            <a:endParaRPr/>
          </a:p>
          <a:p>
            <a:pPr indent="-228600" lvl="0" marL="228600" rtl="0" algn="l">
              <a:lnSpc>
                <a:spcPct val="90000"/>
              </a:lnSpc>
              <a:spcBef>
                <a:spcPts val="1000"/>
              </a:spcBef>
              <a:spcAft>
                <a:spcPts val="0"/>
              </a:spcAft>
              <a:buClr>
                <a:schemeClr val="dk1"/>
              </a:buClr>
              <a:buSzPct val="100000"/>
              <a:buChar char="•"/>
            </a:pPr>
            <a:r>
              <a:rPr lang="hu-HU" sz="2000"/>
              <a:t>Tüske csarnok</a:t>
            </a:r>
            <a:endParaRPr/>
          </a:p>
          <a:p>
            <a:pPr indent="-228600" lvl="0" marL="228600" rtl="0" algn="l">
              <a:lnSpc>
                <a:spcPct val="90000"/>
              </a:lnSpc>
              <a:spcBef>
                <a:spcPts val="1000"/>
              </a:spcBef>
              <a:spcAft>
                <a:spcPts val="0"/>
              </a:spcAft>
              <a:buClr>
                <a:schemeClr val="dk1"/>
              </a:buClr>
              <a:buSzPct val="100000"/>
              <a:buChar char="•"/>
            </a:pPr>
            <a:r>
              <a:rPr lang="hu-HU" sz="2000"/>
              <a:t>Puskás Aréna</a:t>
            </a:r>
            <a:endParaRPr/>
          </a:p>
          <a:p>
            <a:pPr indent="-228600" lvl="0" marL="228600" rtl="0" algn="l">
              <a:lnSpc>
                <a:spcPct val="90000"/>
              </a:lnSpc>
              <a:spcBef>
                <a:spcPts val="1000"/>
              </a:spcBef>
              <a:spcAft>
                <a:spcPts val="0"/>
              </a:spcAft>
              <a:buClr>
                <a:schemeClr val="dk1"/>
              </a:buClr>
              <a:buSzPct val="100000"/>
              <a:buChar char="•"/>
            </a:pPr>
            <a:r>
              <a:rPr lang="hu-HU" sz="2000"/>
              <a:t>Papp László Sportaréna</a:t>
            </a:r>
            <a:endParaRPr/>
          </a:p>
          <a:p>
            <a:pPr indent="-228600" lvl="0" marL="228600" rtl="0" algn="l">
              <a:lnSpc>
                <a:spcPct val="90000"/>
              </a:lnSpc>
              <a:spcBef>
                <a:spcPts val="1000"/>
              </a:spcBef>
              <a:spcAft>
                <a:spcPts val="0"/>
              </a:spcAft>
              <a:buClr>
                <a:schemeClr val="dk1"/>
              </a:buClr>
              <a:buSzPct val="100000"/>
              <a:buChar char="•"/>
            </a:pPr>
            <a:r>
              <a:rPr lang="hu-HU" sz="2000"/>
              <a:t>Groupama Aréna</a:t>
            </a:r>
            <a:endParaRPr/>
          </a:p>
          <a:p>
            <a:pPr indent="-228600" lvl="0" marL="228600" rtl="0" algn="l">
              <a:lnSpc>
                <a:spcPct val="90000"/>
              </a:lnSpc>
              <a:spcBef>
                <a:spcPts val="1000"/>
              </a:spcBef>
              <a:spcAft>
                <a:spcPts val="0"/>
              </a:spcAft>
              <a:buClr>
                <a:schemeClr val="dk1"/>
              </a:buClr>
              <a:buSzPct val="100000"/>
              <a:buChar char="•"/>
            </a:pPr>
            <a:r>
              <a:rPr lang="hu-HU" sz="2000"/>
              <a:t>Nemzeti Atlétikai Központ</a:t>
            </a:r>
            <a:endParaRPr/>
          </a:p>
          <a:p>
            <a:pPr indent="-111125" lvl="0" marL="228600" rtl="0" algn="l">
              <a:lnSpc>
                <a:spcPct val="90000"/>
              </a:lnSpc>
              <a:spcBef>
                <a:spcPts val="1000"/>
              </a:spcBef>
              <a:spcAft>
                <a:spcPts val="0"/>
              </a:spcAft>
              <a:buClr>
                <a:schemeClr val="dk1"/>
              </a:buClr>
              <a:buSzPct val="100000"/>
              <a:buNone/>
            </a:pPr>
            <a:r>
              <a:t/>
            </a:r>
            <a:endParaRPr sz="2000"/>
          </a:p>
          <a:p>
            <a:pPr indent="-111125" lvl="0" marL="228600" rtl="0" algn="l">
              <a:lnSpc>
                <a:spcPct val="90000"/>
              </a:lnSpc>
              <a:spcBef>
                <a:spcPts val="1000"/>
              </a:spcBef>
              <a:spcAft>
                <a:spcPts val="0"/>
              </a:spcAft>
              <a:buClr>
                <a:schemeClr val="dk1"/>
              </a:buClr>
              <a:buSzPct val="100000"/>
              <a:buNone/>
            </a:pPr>
            <a:r>
              <a:t/>
            </a:r>
            <a:endParaRPr sz="2000"/>
          </a:p>
          <a:p>
            <a:pPr indent="-111125" lvl="0" marL="228600" rtl="0" algn="l">
              <a:lnSpc>
                <a:spcPct val="90000"/>
              </a:lnSpc>
              <a:spcBef>
                <a:spcPts val="1000"/>
              </a:spcBef>
              <a:spcAft>
                <a:spcPts val="0"/>
              </a:spcAft>
              <a:buClr>
                <a:schemeClr val="dk1"/>
              </a:buClr>
              <a:buSzPct val="100000"/>
              <a:buNone/>
            </a:pPr>
            <a:r>
              <a:t/>
            </a: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4" name="Shape 284"/>
        <p:cNvGrpSpPr/>
        <p:nvPr/>
      </p:nvGrpSpPr>
      <p:grpSpPr>
        <a:xfrm>
          <a:off x="0" y="0"/>
          <a:ext cx="0" cy="0"/>
          <a:chOff x="0" y="0"/>
          <a:chExt cx="0" cy="0"/>
        </a:xfrm>
      </p:grpSpPr>
      <p:sp>
        <p:nvSpPr>
          <p:cNvPr id="285" name="Google Shape;285;p30"/>
          <p:cNvSpPr txBox="1"/>
          <p:nvPr>
            <p:ph type="title"/>
          </p:nvPr>
        </p:nvSpPr>
        <p:spPr>
          <a:xfrm>
            <a:off x="6417733" y="490537"/>
            <a:ext cx="5291663" cy="16287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b="1" i="0" lang="hu-HU" sz="2800">
                <a:latin typeface="Calibri"/>
                <a:ea typeface="Calibri"/>
                <a:cs typeface="Calibri"/>
                <a:sym typeface="Calibri"/>
              </a:rPr>
              <a:t>Mit tud a debreceni stadion, ami nézők nélkül is nyereséges?</a:t>
            </a:r>
            <a:br>
              <a:rPr b="1" i="0" lang="hu-HU" sz="2800">
                <a:latin typeface="Calibri"/>
                <a:ea typeface="Calibri"/>
                <a:cs typeface="Calibri"/>
                <a:sym typeface="Calibri"/>
              </a:rPr>
            </a:br>
            <a:endParaRPr sz="2800">
              <a:latin typeface="Calibri"/>
              <a:ea typeface="Calibri"/>
              <a:cs typeface="Calibri"/>
              <a:sym typeface="Calibri"/>
            </a:endParaRPr>
          </a:p>
        </p:txBody>
      </p:sp>
      <p:pic>
        <p:nvPicPr>
          <p:cNvPr descr="A képen képernyőkép, kék, minta, szövet látható&#10;&#10;Automatikusan generált leírás" id="286" name="Google Shape;286;p30"/>
          <p:cNvPicPr preferRelativeResize="0"/>
          <p:nvPr/>
        </p:nvPicPr>
        <p:blipFill rotWithShape="1">
          <a:blip r:embed="rId3">
            <a:alphaModFix/>
          </a:blip>
          <a:srcRect b="-2" l="3776" r="36876" t="0"/>
          <a:stretch/>
        </p:blipFill>
        <p:spPr>
          <a:xfrm>
            <a:off x="2" y="1587"/>
            <a:ext cx="6095999" cy="6856413"/>
          </a:xfrm>
          <a:custGeom>
            <a:rect b="b" l="l" r="r" t="t"/>
            <a:pathLst>
              <a:path extrusionOk="0" h="6856413" w="6649908">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ln>
            <a:noFill/>
          </a:ln>
        </p:spPr>
      </p:pic>
      <p:grpSp>
        <p:nvGrpSpPr>
          <p:cNvPr id="287" name="Google Shape;287;p30"/>
          <p:cNvGrpSpPr/>
          <p:nvPr/>
        </p:nvGrpSpPr>
        <p:grpSpPr>
          <a:xfrm>
            <a:off x="6417734" y="2834923"/>
            <a:ext cx="5291663" cy="3312225"/>
            <a:chOff x="0" y="220311"/>
            <a:chExt cx="5291663" cy="3312225"/>
          </a:xfrm>
        </p:grpSpPr>
        <p:sp>
          <p:nvSpPr>
            <p:cNvPr id="288" name="Google Shape;288;p30"/>
            <p:cNvSpPr/>
            <p:nvPr/>
          </p:nvSpPr>
          <p:spPr>
            <a:xfrm>
              <a:off x="0" y="220311"/>
              <a:ext cx="5291663" cy="1635952"/>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0"/>
            <p:cNvSpPr txBox="1"/>
            <p:nvPr/>
          </p:nvSpPr>
          <p:spPr>
            <a:xfrm>
              <a:off x="79861" y="300172"/>
              <a:ext cx="5131941" cy="1476230"/>
            </a:xfrm>
            <a:prstGeom prst="rect">
              <a:avLst/>
            </a:prstGeom>
            <a:noFill/>
            <a:ln>
              <a:noFill/>
            </a:ln>
          </p:spPr>
          <p:txBody>
            <a:bodyPr anchorCtr="0" anchor="ctr" bIns="53325" lIns="53325" spcFirstLastPara="1" rIns="53325" wrap="square" tIns="53325">
              <a:noAutofit/>
            </a:bodyPr>
            <a:lstStyle/>
            <a:p>
              <a:pPr indent="0" lvl="0" marL="0" marR="0" rtl="0" algn="l">
                <a:lnSpc>
                  <a:spcPct val="90000"/>
                </a:lnSpc>
                <a:spcBef>
                  <a:spcPts val="0"/>
                </a:spcBef>
                <a:spcAft>
                  <a:spcPts val="0"/>
                </a:spcAft>
                <a:buClr>
                  <a:schemeClr val="lt1"/>
                </a:buClr>
                <a:buSzPts val="1400"/>
                <a:buFont typeface="Calibri"/>
                <a:buNone/>
              </a:pPr>
              <a:r>
                <a:rPr b="0" i="0" lang="hu-HU" sz="1400">
                  <a:solidFill>
                    <a:schemeClr val="lt1"/>
                  </a:solidFill>
                  <a:latin typeface="Calibri"/>
                  <a:ea typeface="Calibri"/>
                  <a:cs typeface="Calibri"/>
                  <a:sym typeface="Calibri"/>
                </a:rPr>
                <a:t>A nagyerdei stadiont üzemeltető cég is veszteséges volt 2017-ig, majd 2018.-ban ez megfordult, és a 294 milliós forgalom mellett 28 milliós adózott nyeresége volt. </a:t>
              </a:r>
              <a:endParaRPr sz="1400">
                <a:solidFill>
                  <a:schemeClr val="lt1"/>
                </a:solidFill>
                <a:latin typeface="Calibri"/>
                <a:ea typeface="Calibri"/>
                <a:cs typeface="Calibri"/>
                <a:sym typeface="Calibri"/>
              </a:endParaRPr>
            </a:p>
          </p:txBody>
        </p:sp>
        <p:sp>
          <p:nvSpPr>
            <p:cNvPr id="290" name="Google Shape;290;p30"/>
            <p:cNvSpPr/>
            <p:nvPr/>
          </p:nvSpPr>
          <p:spPr>
            <a:xfrm>
              <a:off x="0" y="1896584"/>
              <a:ext cx="5291663" cy="1635952"/>
            </a:xfrm>
            <a:prstGeom prst="roundRect">
              <a:avLst>
                <a:gd fmla="val 16667" name="adj"/>
              </a:avLst>
            </a:prstGeom>
            <a:solidFill>
              <a:srgbClr val="6FAB4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0"/>
            <p:cNvSpPr txBox="1"/>
            <p:nvPr/>
          </p:nvSpPr>
          <p:spPr>
            <a:xfrm>
              <a:off x="79861" y="1976445"/>
              <a:ext cx="5131941" cy="1476230"/>
            </a:xfrm>
            <a:prstGeom prst="rect">
              <a:avLst/>
            </a:prstGeom>
            <a:noFill/>
            <a:ln>
              <a:noFill/>
            </a:ln>
          </p:spPr>
          <p:txBody>
            <a:bodyPr anchorCtr="0" anchor="ctr" bIns="53325" lIns="53325" spcFirstLastPara="1" rIns="53325" wrap="square" tIns="53325">
              <a:noAutofit/>
            </a:bodyPr>
            <a:lstStyle/>
            <a:p>
              <a:pPr indent="0" lvl="0" marL="0" marR="0" rtl="0" algn="l">
                <a:lnSpc>
                  <a:spcPct val="90000"/>
                </a:lnSpc>
                <a:spcBef>
                  <a:spcPts val="0"/>
                </a:spcBef>
                <a:spcAft>
                  <a:spcPts val="0"/>
                </a:spcAft>
                <a:buClr>
                  <a:schemeClr val="lt1"/>
                </a:buClr>
                <a:buSzPts val="1400"/>
                <a:buFont typeface="Calibri"/>
                <a:buNone/>
              </a:pPr>
              <a:r>
                <a:rPr b="0" i="0" lang="hu-HU" sz="1400">
                  <a:solidFill>
                    <a:schemeClr val="lt1"/>
                  </a:solidFill>
                  <a:latin typeface="Calibri"/>
                  <a:ea typeface="Calibri"/>
                  <a:cs typeface="Calibri"/>
                  <a:sym typeface="Calibri"/>
                </a:rPr>
                <a:t>Az adófizetők számára ez feltétlenül jó hír, hiszen szombathelyi stadion (a hozzá csapott sportcsarnokkal együtt) üzemeltetése nincs igazán kitalálva, idén alig fél év alatt több százmilliós veszteséget termelt, és gondban vannak az idén átadott diósgyőri stadionnal is, a közbeszerzéseken hiába kerestek üzemeltetőt. Itt esély sincs arra, hogy pozitívba forduljon a mérleg, mert olyan stadionokat építettek, amivel ez lehetetlennek tűnik.</a:t>
              </a:r>
              <a:endParaRPr sz="1400">
                <a:solidFill>
                  <a:schemeClr val="lt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5" name="Shape 295"/>
        <p:cNvGrpSpPr/>
        <p:nvPr/>
      </p:nvGrpSpPr>
      <p:grpSpPr>
        <a:xfrm>
          <a:off x="0" y="0"/>
          <a:ext cx="0" cy="0"/>
          <a:chOff x="0" y="0"/>
          <a:chExt cx="0" cy="0"/>
        </a:xfrm>
      </p:grpSpPr>
      <p:sp>
        <p:nvSpPr>
          <p:cNvPr id="296" name="Google Shape;296;p31"/>
          <p:cNvSpPr/>
          <p:nvPr/>
        </p:nvSpPr>
        <p:spPr>
          <a:xfrm>
            <a:off x="153"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pic>
        <p:nvPicPr>
          <p:cNvPr id="297" name="Google Shape;297;p31"/>
          <p:cNvPicPr preferRelativeResize="0"/>
          <p:nvPr/>
        </p:nvPicPr>
        <p:blipFill rotWithShape="1">
          <a:blip r:embed="rId3">
            <a:alphaModFix/>
          </a:blip>
          <a:srcRect b="0" l="15821" r="15821" t="0"/>
          <a:stretch/>
        </p:blipFill>
        <p:spPr>
          <a:xfrm>
            <a:off x="4691118" y="1"/>
            <a:ext cx="7500882" cy="6857999"/>
          </a:xfrm>
          <a:custGeom>
            <a:rect b="b" l="l" r="r" t="t"/>
            <a:pathLst>
              <a:path extrusionOk="0" h="6857999" w="7500882">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a:noFill/>
          <a:ln>
            <a:noFill/>
          </a:ln>
        </p:spPr>
      </p:pic>
      <p:sp>
        <p:nvSpPr>
          <p:cNvPr id="298" name="Google Shape;298;p31"/>
          <p:cNvSpPr/>
          <p:nvPr/>
        </p:nvSpPr>
        <p:spPr>
          <a:xfrm>
            <a:off x="0" y="0"/>
            <a:ext cx="7476051" cy="6858000"/>
          </a:xfrm>
          <a:custGeom>
            <a:rect b="b" l="l" r="r" t="t"/>
            <a:pathLst>
              <a:path extrusionOk="0" h="6858000" w="7476051">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299" name="Google Shape;299;p31"/>
          <p:cNvSpPr/>
          <p:nvPr/>
        </p:nvSpPr>
        <p:spPr>
          <a:xfrm>
            <a:off x="0" y="0"/>
            <a:ext cx="7347004" cy="6858000"/>
          </a:xfrm>
          <a:custGeom>
            <a:rect b="b" l="l" r="r" t="t"/>
            <a:pathLst>
              <a:path extrusionOk="0" h="6858000" w="7347004">
                <a:moveTo>
                  <a:pt x="39602" y="0"/>
                </a:moveTo>
                <a:lnTo>
                  <a:pt x="5675927" y="0"/>
                </a:lnTo>
                <a:lnTo>
                  <a:pt x="5698706" y="14997"/>
                </a:lnTo>
                <a:cubicBezTo>
                  <a:pt x="6756281" y="754641"/>
                  <a:pt x="7347004" y="2093192"/>
                  <a:pt x="7347004" y="3621656"/>
                </a:cubicBezTo>
                <a:cubicBezTo>
                  <a:pt x="7347004" y="4969131"/>
                  <a:pt x="6390781" y="5602839"/>
                  <a:pt x="5417159" y="6374814"/>
                </a:cubicBezTo>
                <a:cubicBezTo>
                  <a:pt x="5239858" y="6515397"/>
                  <a:pt x="5064178" y="6653108"/>
                  <a:pt x="4885213" y="6780599"/>
                </a:cubicBezTo>
                <a:lnTo>
                  <a:pt x="4770148" y="6858000"/>
                </a:lnTo>
                <a:lnTo>
                  <a:pt x="850790" y="6858000"/>
                </a:lnTo>
                <a:lnTo>
                  <a:pt x="39602" y="6858000"/>
                </a:lnTo>
                <a:lnTo>
                  <a:pt x="0" y="6858000"/>
                </a:lnTo>
                <a:lnTo>
                  <a:pt x="0" y="1"/>
                </a:lnTo>
                <a:lnTo>
                  <a:pt x="39602" y="1"/>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eiryo"/>
              <a:ea typeface="Meiryo"/>
              <a:cs typeface="Meiryo"/>
              <a:sym typeface="Meiryo"/>
            </a:endParaRPr>
          </a:p>
        </p:txBody>
      </p:sp>
      <p:sp>
        <p:nvSpPr>
          <p:cNvPr id="300" name="Google Shape;300;p31"/>
          <p:cNvSpPr/>
          <p:nvPr/>
        </p:nvSpPr>
        <p:spPr>
          <a:xfrm>
            <a:off x="5139034" y="-1"/>
            <a:ext cx="2535264" cy="6858001"/>
          </a:xfrm>
          <a:custGeom>
            <a:rect b="b" l="l" r="r" t="t"/>
            <a:pathLst>
              <a:path extrusionOk="0" h="6858001" w="2535264">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301" name="Google Shape;301;p31"/>
          <p:cNvSpPr txBox="1"/>
          <p:nvPr>
            <p:ph type="title"/>
          </p:nvPr>
        </p:nvSpPr>
        <p:spPr>
          <a:xfrm>
            <a:off x="1179576" y="1"/>
            <a:ext cx="4780129" cy="138074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hu-HU" sz="3600"/>
              <a:t>Debreceni Nagyerdei Stadion</a:t>
            </a:r>
            <a:endParaRPr/>
          </a:p>
        </p:txBody>
      </p:sp>
      <p:sp>
        <p:nvSpPr>
          <p:cNvPr id="302" name="Google Shape;302;p31"/>
          <p:cNvSpPr txBox="1"/>
          <p:nvPr>
            <p:ph idx="1" type="body"/>
          </p:nvPr>
        </p:nvSpPr>
        <p:spPr>
          <a:xfrm>
            <a:off x="1179577" y="1746504"/>
            <a:ext cx="5084746" cy="497433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1400"/>
              <a:buChar char="•"/>
            </a:pPr>
            <a:r>
              <a:rPr lang="hu-HU" sz="1400">
                <a:solidFill>
                  <a:srgbClr val="000000"/>
                </a:solidFill>
              </a:rPr>
              <a:t>beépített alapterület: 28.655 m2 </a:t>
            </a:r>
            <a:br>
              <a:rPr lang="hu-HU" sz="1400">
                <a:solidFill>
                  <a:srgbClr val="000000"/>
                </a:solidFill>
              </a:rPr>
            </a:br>
            <a:r>
              <a:rPr lang="hu-HU" sz="1400">
                <a:solidFill>
                  <a:srgbClr val="000000"/>
                </a:solidFill>
              </a:rPr>
              <a:t>kiemelt föld: 3.420 m3</a:t>
            </a:r>
            <a:br>
              <a:rPr lang="hu-HU" sz="1400">
                <a:solidFill>
                  <a:srgbClr val="000000"/>
                </a:solidFill>
              </a:rPr>
            </a:br>
            <a:r>
              <a:rPr lang="hu-HU" sz="1400">
                <a:solidFill>
                  <a:srgbClr val="000000"/>
                </a:solidFill>
              </a:rPr>
              <a:t>megmozgatott föld: 12.750 m3</a:t>
            </a:r>
            <a:br>
              <a:rPr lang="hu-HU" sz="1400">
                <a:solidFill>
                  <a:srgbClr val="000000"/>
                </a:solidFill>
              </a:rPr>
            </a:br>
            <a:r>
              <a:rPr lang="hu-HU" sz="1400">
                <a:solidFill>
                  <a:srgbClr val="000000"/>
                </a:solidFill>
              </a:rPr>
              <a:t>felhasznált beton: 9.468 m3 </a:t>
            </a:r>
            <a:br>
              <a:rPr lang="hu-HU" sz="1400">
                <a:solidFill>
                  <a:srgbClr val="000000"/>
                </a:solidFill>
              </a:rPr>
            </a:br>
            <a:r>
              <a:rPr lang="hu-HU" sz="1400">
                <a:solidFill>
                  <a:srgbClr val="000000"/>
                </a:solidFill>
              </a:rPr>
              <a:t>beépített betonacél: 1.123 tonna</a:t>
            </a:r>
            <a:br>
              <a:rPr lang="hu-HU" sz="1400">
                <a:solidFill>
                  <a:srgbClr val="000000"/>
                </a:solidFill>
              </a:rPr>
            </a:br>
            <a:r>
              <a:rPr lang="hu-HU" sz="1400">
                <a:solidFill>
                  <a:srgbClr val="000000"/>
                </a:solidFill>
              </a:rPr>
              <a:t>szerkezeti acél: 1.500 tonna</a:t>
            </a:r>
            <a:br>
              <a:rPr lang="hu-HU" sz="1400">
                <a:solidFill>
                  <a:srgbClr val="000000"/>
                </a:solidFill>
              </a:rPr>
            </a:br>
            <a:r>
              <a:rPr lang="hu-HU" sz="1400">
                <a:solidFill>
                  <a:srgbClr val="000000"/>
                </a:solidFill>
              </a:rPr>
              <a:t>nézőtér membrán: 16.000 m2</a:t>
            </a:r>
            <a:br>
              <a:rPr lang="hu-HU" sz="1400">
                <a:solidFill>
                  <a:srgbClr val="000000"/>
                </a:solidFill>
              </a:rPr>
            </a:br>
            <a:r>
              <a:rPr lang="hu-HU" sz="1400">
                <a:solidFill>
                  <a:srgbClr val="000000"/>
                </a:solidFill>
              </a:rPr>
              <a:t>homlokzati membránfedés: 6.000 m2</a:t>
            </a:r>
            <a:endParaRPr/>
          </a:p>
          <a:p>
            <a:pPr indent="-139700" lvl="0" marL="228600" rtl="0" algn="l">
              <a:lnSpc>
                <a:spcPct val="90000"/>
              </a:lnSpc>
              <a:spcBef>
                <a:spcPts val="1000"/>
              </a:spcBef>
              <a:spcAft>
                <a:spcPts val="0"/>
              </a:spcAft>
              <a:buClr>
                <a:schemeClr val="dk1"/>
              </a:buClr>
              <a:buSzPts val="1400"/>
              <a:buNone/>
            </a:pPr>
            <a:r>
              <a:t/>
            </a:r>
            <a:endParaRPr sz="1400"/>
          </a:p>
          <a:p>
            <a:pPr indent="-228600" lvl="0" marL="228600" rtl="0" algn="just">
              <a:lnSpc>
                <a:spcPct val="90000"/>
              </a:lnSpc>
              <a:spcBef>
                <a:spcPts val="1000"/>
              </a:spcBef>
              <a:spcAft>
                <a:spcPts val="0"/>
              </a:spcAft>
              <a:buClr>
                <a:srgbClr val="000000"/>
              </a:buClr>
              <a:buSzPts val="1400"/>
              <a:buChar char="•"/>
            </a:pPr>
            <a:r>
              <a:rPr b="0" i="0" lang="hu-HU" sz="1400">
                <a:solidFill>
                  <a:srgbClr val="000000"/>
                </a:solidFill>
              </a:rPr>
              <a:t>A stadion multifunkcionális központként működik, mely tökéletesen illeszkedik védett erdei környezetébe, ugyanakkor egyszerre szolgál ideális helyszínként sport- és kulturális események, konferenciák, gasztronómiai élmények és más, az egész családnak kikapcsolódást nyújtó programok számára.</a:t>
            </a:r>
            <a:endParaRPr/>
          </a:p>
          <a:p>
            <a:pPr indent="-101600" lvl="0" marL="228600" rtl="0" algn="l">
              <a:lnSpc>
                <a:spcPct val="90000"/>
              </a:lnSpc>
              <a:spcBef>
                <a:spcPts val="1000"/>
              </a:spcBef>
              <a:spcAft>
                <a:spcPts val="0"/>
              </a:spcAft>
              <a:buClr>
                <a:schemeClr val="dk1"/>
              </a:buClr>
              <a:buSzPts val="2000"/>
              <a:buNone/>
            </a:pPr>
            <a:r>
              <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sp>
        <p:nvSpPr>
          <p:cNvPr id="307" name="Google Shape;307;p32"/>
          <p:cNvSpPr/>
          <p:nvPr/>
        </p:nvSpPr>
        <p:spPr>
          <a:xfrm>
            <a:off x="0" y="0"/>
            <a:ext cx="12191695" cy="6858000"/>
          </a:xfrm>
          <a:prstGeom prst="rect">
            <a:avLst/>
          </a:prstGeom>
          <a:solidFill>
            <a:srgbClr val="E8E6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308" name="Google Shape;308;p32"/>
          <p:cNvSpPr/>
          <p:nvPr/>
        </p:nvSpPr>
        <p:spPr>
          <a:xfrm>
            <a:off x="-22663" y="1467136"/>
            <a:ext cx="4429266" cy="5404512"/>
          </a:xfrm>
          <a:custGeom>
            <a:rect b="b" l="l" r="r" t="t"/>
            <a:pathLst>
              <a:path extrusionOk="0" h="5404513" w="4383631">
                <a:moveTo>
                  <a:pt x="824338" y="881"/>
                </a:moveTo>
                <a:cubicBezTo>
                  <a:pt x="878770" y="-471"/>
                  <a:pt x="933413" y="-270"/>
                  <a:pt x="988232" y="1512"/>
                </a:cubicBezTo>
                <a:cubicBezTo>
                  <a:pt x="1445852" y="16389"/>
                  <a:pt x="1915763" y="141496"/>
                  <a:pt x="2378019" y="394359"/>
                </a:cubicBezTo>
                <a:cubicBezTo>
                  <a:pt x="4031265" y="1298718"/>
                  <a:pt x="4945843" y="3467048"/>
                  <a:pt x="4005393" y="5010381"/>
                </a:cubicBezTo>
                <a:cubicBezTo>
                  <a:pt x="3906203" y="5173158"/>
                  <a:pt x="3793241" y="5299621"/>
                  <a:pt x="3668913" y="5403338"/>
                </a:cubicBezTo>
                <a:lnTo>
                  <a:pt x="3667357" y="5404513"/>
                </a:lnTo>
                <a:lnTo>
                  <a:pt x="0" y="5404513"/>
                </a:lnTo>
                <a:lnTo>
                  <a:pt x="0" y="143051"/>
                </a:lnTo>
                <a:lnTo>
                  <a:pt x="193256" y="87176"/>
                </a:lnTo>
                <a:cubicBezTo>
                  <a:pt x="398954" y="35580"/>
                  <a:pt x="610013" y="6202"/>
                  <a:pt x="824338" y="881"/>
                </a:cubicBezTo>
                <a:close/>
              </a:path>
            </a:pathLst>
          </a:custGeom>
          <a:noFill/>
          <a:ln cap="flat" cmpd="sng" w="19050">
            <a:solidFill>
              <a:srgbClr val="FFFFFF">
                <a:alpha val="49803"/>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pic>
        <p:nvPicPr>
          <p:cNvPr id="309" name="Google Shape;309;p32"/>
          <p:cNvPicPr preferRelativeResize="0"/>
          <p:nvPr/>
        </p:nvPicPr>
        <p:blipFill rotWithShape="1">
          <a:blip r:embed="rId3">
            <a:alphaModFix/>
          </a:blip>
          <a:srcRect b="2" l="27027" r="17303" t="0"/>
          <a:stretch/>
        </p:blipFill>
        <p:spPr>
          <a:xfrm>
            <a:off x="-7" y="1676463"/>
            <a:ext cx="4211054" cy="5181530"/>
          </a:xfrm>
          <a:custGeom>
            <a:rect b="b" l="l" r="r" t="t"/>
            <a:pathLst>
              <a:path extrusionOk="0" h="5181530" w="4211054">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3" y="5181530"/>
                </a:lnTo>
                <a:lnTo>
                  <a:pt x="0" y="5181530"/>
                </a:lnTo>
                <a:lnTo>
                  <a:pt x="0" y="251609"/>
                </a:lnTo>
                <a:lnTo>
                  <a:pt x="158783" y="182603"/>
                </a:lnTo>
                <a:cubicBezTo>
                  <a:pt x="479801" y="54981"/>
                  <a:pt x="818871" y="-8854"/>
                  <a:pt x="1165310" y="990"/>
                </a:cubicBezTo>
                <a:close/>
              </a:path>
            </a:pathLst>
          </a:custGeom>
          <a:noFill/>
          <a:ln>
            <a:noFill/>
          </a:ln>
        </p:spPr>
      </p:pic>
      <p:sp>
        <p:nvSpPr>
          <p:cNvPr id="310" name="Google Shape;310;p32"/>
          <p:cNvSpPr/>
          <p:nvPr/>
        </p:nvSpPr>
        <p:spPr>
          <a:xfrm>
            <a:off x="0" y="1676470"/>
            <a:ext cx="4211054" cy="5181530"/>
          </a:xfrm>
          <a:custGeom>
            <a:rect b="b" l="l" r="r" t="t"/>
            <a:pathLst>
              <a:path extrusionOk="0" h="5181530" w="4211054">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2" y="5181530"/>
                </a:lnTo>
                <a:lnTo>
                  <a:pt x="0" y="5181530"/>
                </a:lnTo>
                <a:lnTo>
                  <a:pt x="0" y="5181528"/>
                </a:lnTo>
                <a:lnTo>
                  <a:pt x="2981677" y="5181528"/>
                </a:lnTo>
                <a:lnTo>
                  <a:pt x="3028606" y="5160626"/>
                </a:lnTo>
                <a:cubicBezTo>
                  <a:pt x="3311277" y="5028098"/>
                  <a:pt x="3558318" y="4869020"/>
                  <a:pt x="3747110" y="4553549"/>
                </a:cubicBezTo>
                <a:cubicBezTo>
                  <a:pt x="4552598" y="3207566"/>
                  <a:pt x="3769268" y="1316508"/>
                  <a:pt x="2353269" y="527791"/>
                </a:cubicBezTo>
                <a:cubicBezTo>
                  <a:pt x="1957349" y="307263"/>
                  <a:pt x="1554872" y="198154"/>
                  <a:pt x="1162923" y="185179"/>
                </a:cubicBezTo>
                <a:cubicBezTo>
                  <a:pt x="787306" y="172747"/>
                  <a:pt x="421359" y="248602"/>
                  <a:pt x="80119" y="399295"/>
                </a:cubicBezTo>
                <a:lnTo>
                  <a:pt x="0" y="438059"/>
                </a:lnTo>
                <a:lnTo>
                  <a:pt x="0" y="251609"/>
                </a:lnTo>
                <a:lnTo>
                  <a:pt x="158783" y="182603"/>
                </a:lnTo>
                <a:cubicBezTo>
                  <a:pt x="479801" y="54981"/>
                  <a:pt x="818871" y="-8854"/>
                  <a:pt x="1165310" y="990"/>
                </a:cubicBezTo>
                <a:close/>
              </a:path>
            </a:pathLst>
          </a:custGeom>
          <a:solidFill>
            <a:srgbClr val="FFFFFF">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311" name="Google Shape;311;p32"/>
          <p:cNvSpPr/>
          <p:nvPr/>
        </p:nvSpPr>
        <p:spPr>
          <a:xfrm>
            <a:off x="3159458" y="-13648"/>
            <a:ext cx="4289727" cy="2866417"/>
          </a:xfrm>
          <a:custGeom>
            <a:rect b="b" l="l" r="r" t="t"/>
            <a:pathLst>
              <a:path extrusionOk="0" h="2806419" w="4130517">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cap="flat" cmpd="sng" w="19050">
            <a:solidFill>
              <a:srgbClr val="FFFFFF">
                <a:alpha val="49803"/>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312" name="Google Shape;312;p32"/>
          <p:cNvSpPr/>
          <p:nvPr/>
        </p:nvSpPr>
        <p:spPr>
          <a:xfrm>
            <a:off x="8051951" y="-11953"/>
            <a:ext cx="4152001" cy="3562347"/>
          </a:xfrm>
          <a:custGeom>
            <a:rect b="b" l="l" r="r" t="t"/>
            <a:pathLst>
              <a:path extrusionOk="0" h="3547008" w="406905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cap="flat" cmpd="sng" w="19050">
            <a:solidFill>
              <a:srgbClr val="FFFFFF">
                <a:alpha val="49803"/>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313" name="Google Shape;313;p32"/>
          <p:cNvSpPr/>
          <p:nvPr/>
        </p:nvSpPr>
        <p:spPr>
          <a:xfrm>
            <a:off x="3332189" y="1"/>
            <a:ext cx="3997527" cy="2646947"/>
          </a:xfrm>
          <a:custGeom>
            <a:rect b="b" l="l" r="r" t="t"/>
            <a:pathLst>
              <a:path extrusionOk="0" h="2646947" w="3997527">
                <a:moveTo>
                  <a:pt x="478501" y="2"/>
                </a:moveTo>
                <a:lnTo>
                  <a:pt x="382993" y="123929"/>
                </a:lnTo>
                <a:cubicBezTo>
                  <a:pt x="349048" y="172951"/>
                  <a:pt x="318041" y="223144"/>
                  <a:pt x="290041" y="274421"/>
                </a:cubicBezTo>
                <a:cubicBezTo>
                  <a:pt x="175588" y="484093"/>
                  <a:pt x="117491" y="702521"/>
                  <a:pt x="117491" y="923641"/>
                </a:cubicBezTo>
                <a:cubicBezTo>
                  <a:pt x="117491" y="1146334"/>
                  <a:pt x="210177" y="1276386"/>
                  <a:pt x="403069" y="1526467"/>
                </a:cubicBezTo>
                <a:cubicBezTo>
                  <a:pt x="449609" y="1586781"/>
                  <a:pt x="497735" y="1649187"/>
                  <a:pt x="546966" y="1717806"/>
                </a:cubicBezTo>
                <a:cubicBezTo>
                  <a:pt x="923173" y="2242063"/>
                  <a:pt x="1327000" y="2465727"/>
                  <a:pt x="1897207" y="2465727"/>
                </a:cubicBezTo>
                <a:cubicBezTo>
                  <a:pt x="2271434" y="2465727"/>
                  <a:pt x="2546010" y="2283518"/>
                  <a:pt x="2922217" y="2005601"/>
                </a:cubicBezTo>
                <a:cubicBezTo>
                  <a:pt x="2964245" y="1974547"/>
                  <a:pt x="3006275" y="1943867"/>
                  <a:pt x="3046959" y="1914233"/>
                </a:cubicBezTo>
                <a:cubicBezTo>
                  <a:pt x="3267474" y="1753426"/>
                  <a:pt x="3475721" y="1601521"/>
                  <a:pt x="3614314" y="1436596"/>
                </a:cubicBezTo>
                <a:cubicBezTo>
                  <a:pt x="3746813" y="1278931"/>
                  <a:pt x="3805939" y="1120743"/>
                  <a:pt x="3805939" y="923641"/>
                </a:cubicBezTo>
                <a:cubicBezTo>
                  <a:pt x="3805939" y="614875"/>
                  <a:pt x="3746267" y="325578"/>
                  <a:pt x="3633781" y="75714"/>
                </a:cubicBezTo>
                <a:lnTo>
                  <a:pt x="3595267" y="2"/>
                </a:lnTo>
                <a:close/>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0" y="2646947"/>
                </a:cubicBezTo>
                <a:cubicBezTo>
                  <a:pt x="1310863" y="2646947"/>
                  <a:pt x="873195" y="2394813"/>
                  <a:pt x="465463" y="1803828"/>
                </a:cubicBezTo>
                <a:cubicBezTo>
                  <a:pt x="412107" y="1726474"/>
                  <a:pt x="359949" y="1656124"/>
                  <a:pt x="309508" y="1588134"/>
                </a:cubicBezTo>
                <a:cubicBezTo>
                  <a:pt x="100453" y="1306222"/>
                  <a:pt x="0" y="1159615"/>
                  <a:pt x="0" y="908578"/>
                </a:cubicBezTo>
                <a:cubicBezTo>
                  <a:pt x="0" y="659312"/>
                  <a:pt x="62965" y="413080"/>
                  <a:pt x="187010" y="176721"/>
                </a:cubicBezTo>
                <a:cubicBezTo>
                  <a:pt x="217356" y="118918"/>
                  <a:pt x="250961" y="62336"/>
                  <a:pt x="287750" y="7075"/>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pic>
        <p:nvPicPr>
          <p:cNvPr id="314" name="Google Shape;314;p32"/>
          <p:cNvPicPr preferRelativeResize="0"/>
          <p:nvPr>
            <p:ph idx="1" type="body"/>
          </p:nvPr>
        </p:nvPicPr>
        <p:blipFill rotWithShape="1">
          <a:blip r:embed="rId4">
            <a:alphaModFix/>
          </a:blip>
          <a:srcRect b="-4" l="0" r="2963" t="0"/>
          <a:stretch/>
        </p:blipFill>
        <p:spPr>
          <a:xfrm>
            <a:off x="3332189" y="1"/>
            <a:ext cx="3997527" cy="2646947"/>
          </a:xfrm>
          <a:prstGeom prst="rect">
            <a:avLst/>
          </a:prstGeom>
          <a:noFill/>
          <a:ln>
            <a:noFill/>
          </a:ln>
        </p:spPr>
      </p:pic>
      <p:pic>
        <p:nvPicPr>
          <p:cNvPr id="315" name="Google Shape;315;p32"/>
          <p:cNvPicPr preferRelativeResize="0"/>
          <p:nvPr/>
        </p:nvPicPr>
        <p:blipFill rotWithShape="1">
          <a:blip r:embed="rId5">
            <a:alphaModFix/>
          </a:blip>
          <a:srcRect b="2" l="1031" r="7080" t="0"/>
          <a:stretch/>
        </p:blipFill>
        <p:spPr>
          <a:xfrm>
            <a:off x="8253666" y="2"/>
            <a:ext cx="3938337" cy="3321595"/>
          </a:xfrm>
          <a:custGeom>
            <a:rect b="b" l="l" r="r" t="t"/>
            <a:pathLst>
              <a:path extrusionOk="0" h="3321595" w="3938337">
                <a:moveTo>
                  <a:pt x="412520" y="0"/>
                </a:moveTo>
                <a:lnTo>
                  <a:pt x="3217629" y="0"/>
                </a:lnTo>
                <a:lnTo>
                  <a:pt x="3871410" y="0"/>
                </a:lnTo>
                <a:lnTo>
                  <a:pt x="3938337" y="0"/>
                </a:lnTo>
                <a:lnTo>
                  <a:pt x="3938337" y="59511"/>
                </a:lnTo>
                <a:lnTo>
                  <a:pt x="3938337" y="699247"/>
                </a:lnTo>
                <a:lnTo>
                  <a:pt x="3938337" y="2518435"/>
                </a:lnTo>
                <a:lnTo>
                  <a:pt x="3856842" y="2618704"/>
                </a:lnTo>
                <a:cubicBezTo>
                  <a:pt x="3439614" y="3108658"/>
                  <a:pt x="2979779" y="3321595"/>
                  <a:pt x="2362292" y="3321595"/>
                </a:cubicBezTo>
                <a:cubicBezTo>
                  <a:pt x="1899140" y="3321595"/>
                  <a:pt x="1559319" y="3095023"/>
                  <a:pt x="1093716" y="2749441"/>
                </a:cubicBezTo>
                <a:cubicBezTo>
                  <a:pt x="1041701" y="2710827"/>
                  <a:pt x="989684" y="2672676"/>
                  <a:pt x="939333" y="2635829"/>
                </a:cubicBezTo>
                <a:cubicBezTo>
                  <a:pt x="666418" y="2435869"/>
                  <a:pt x="408686" y="2246981"/>
                  <a:pt x="237160" y="2041901"/>
                </a:cubicBezTo>
                <a:cubicBezTo>
                  <a:pt x="73176" y="1845849"/>
                  <a:pt x="0" y="1649145"/>
                  <a:pt x="0" y="1404055"/>
                </a:cubicBezTo>
                <a:cubicBezTo>
                  <a:pt x="0" y="866538"/>
                  <a:pt x="144750" y="376466"/>
                  <a:pt x="410955" y="1974"/>
                </a:cubicBezTo>
                <a:close/>
              </a:path>
            </a:pathLst>
          </a:custGeom>
          <a:noFill/>
          <a:ln>
            <a:noFill/>
          </a:ln>
        </p:spPr>
      </p:pic>
      <p:sp>
        <p:nvSpPr>
          <p:cNvPr id="316" name="Google Shape;316;p32"/>
          <p:cNvSpPr/>
          <p:nvPr/>
        </p:nvSpPr>
        <p:spPr>
          <a:xfrm flipH="1">
            <a:off x="8253663" y="0"/>
            <a:ext cx="3938337" cy="3321595"/>
          </a:xfrm>
          <a:custGeom>
            <a:rect b="b" l="l" r="r" t="t"/>
            <a:pathLst>
              <a:path extrusionOk="0" h="3321595" w="3938337">
                <a:moveTo>
                  <a:pt x="1166365" y="0"/>
                </a:moveTo>
                <a:lnTo>
                  <a:pt x="107576" y="0"/>
                </a:lnTo>
                <a:lnTo>
                  <a:pt x="66927" y="0"/>
                </a:lnTo>
                <a:lnTo>
                  <a:pt x="0" y="0"/>
                </a:lnTo>
                <a:lnTo>
                  <a:pt x="0" y="59511"/>
                </a:lnTo>
                <a:lnTo>
                  <a:pt x="0" y="155390"/>
                </a:lnTo>
                <a:lnTo>
                  <a:pt x="0" y="901114"/>
                </a:lnTo>
                <a:lnTo>
                  <a:pt x="4" y="901114"/>
                </a:lnTo>
                <a:lnTo>
                  <a:pt x="4" y="471771"/>
                </a:lnTo>
                <a:lnTo>
                  <a:pt x="50187" y="407556"/>
                </a:lnTo>
                <a:cubicBezTo>
                  <a:pt x="138559" y="305382"/>
                  <a:pt x="239680" y="208703"/>
                  <a:pt x="352921" y="118259"/>
                </a:cubicBezTo>
                <a:lnTo>
                  <a:pt x="514890" y="2"/>
                </a:lnTo>
                <a:lnTo>
                  <a:pt x="1166365" y="2"/>
                </a:lnTo>
                <a:close/>
                <a:moveTo>
                  <a:pt x="3525817" y="0"/>
                </a:moveTo>
                <a:lnTo>
                  <a:pt x="3384145" y="0"/>
                </a:lnTo>
                <a:lnTo>
                  <a:pt x="3385646" y="1904"/>
                </a:lnTo>
                <a:cubicBezTo>
                  <a:pt x="3641155" y="363079"/>
                  <a:pt x="3780089" y="835723"/>
                  <a:pt x="3780089" y="1354125"/>
                </a:cubicBezTo>
                <a:cubicBezTo>
                  <a:pt x="3780089" y="1590500"/>
                  <a:pt x="3709854" y="1780209"/>
                  <a:pt x="3552458" y="1969288"/>
                </a:cubicBezTo>
                <a:cubicBezTo>
                  <a:pt x="3511300" y="2018735"/>
                  <a:pt x="3464970" y="2067206"/>
                  <a:pt x="3414534" y="2115111"/>
                </a:cubicBezTo>
                <a:lnTo>
                  <a:pt x="3395732" y="2131585"/>
                </a:lnTo>
                <a:lnTo>
                  <a:pt x="3390273" y="2137223"/>
                </a:lnTo>
                <a:lnTo>
                  <a:pt x="3348116" y="2173305"/>
                </a:lnTo>
                <a:lnTo>
                  <a:pt x="3251972" y="2257543"/>
                </a:lnTo>
                <a:cubicBezTo>
                  <a:pt x="3136805" y="2351916"/>
                  <a:pt x="3009474" y="2445671"/>
                  <a:pt x="2878500" y="2542096"/>
                </a:cubicBezTo>
                <a:cubicBezTo>
                  <a:pt x="2830172" y="2577632"/>
                  <a:pt x="2780245" y="2614426"/>
                  <a:pt x="2730320" y="2651667"/>
                </a:cubicBezTo>
                <a:cubicBezTo>
                  <a:pt x="2283426" y="2984960"/>
                  <a:pt x="1957258" y="3203474"/>
                  <a:pt x="1512716" y="3203474"/>
                </a:cubicBezTo>
                <a:cubicBezTo>
                  <a:pt x="920041" y="3203474"/>
                  <a:pt x="478682" y="2998110"/>
                  <a:pt x="78219" y="2525579"/>
                </a:cubicBezTo>
                <a:lnTo>
                  <a:pt x="0" y="2428877"/>
                </a:lnTo>
                <a:lnTo>
                  <a:pt x="0" y="2518435"/>
                </a:lnTo>
                <a:lnTo>
                  <a:pt x="81495" y="2618704"/>
                </a:lnTo>
                <a:cubicBezTo>
                  <a:pt x="498723" y="3108658"/>
                  <a:pt x="958559" y="3321595"/>
                  <a:pt x="1576046" y="3321595"/>
                </a:cubicBezTo>
                <a:cubicBezTo>
                  <a:pt x="2039197" y="3321595"/>
                  <a:pt x="2379018" y="3095023"/>
                  <a:pt x="2844621" y="2749441"/>
                </a:cubicBezTo>
                <a:cubicBezTo>
                  <a:pt x="2896636" y="2710827"/>
                  <a:pt x="2948653" y="2672676"/>
                  <a:pt x="2999005" y="2635829"/>
                </a:cubicBezTo>
                <a:cubicBezTo>
                  <a:pt x="3271919" y="2435869"/>
                  <a:pt x="3529651" y="2246981"/>
                  <a:pt x="3701177" y="2041901"/>
                </a:cubicBezTo>
                <a:cubicBezTo>
                  <a:pt x="3865161" y="1845849"/>
                  <a:pt x="3938337" y="1649145"/>
                  <a:pt x="3938337" y="1404055"/>
                </a:cubicBezTo>
                <a:cubicBezTo>
                  <a:pt x="3938337" y="866538"/>
                  <a:pt x="3793587" y="376466"/>
                  <a:pt x="3527383" y="1974"/>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 name="Google Shape;317;p32"/>
          <p:cNvSpPr txBox="1"/>
          <p:nvPr>
            <p:ph idx="1" type="body"/>
          </p:nvPr>
        </p:nvSpPr>
        <p:spPr>
          <a:xfrm>
            <a:off x="4959350" y="3844212"/>
            <a:ext cx="5729985" cy="2845837"/>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1400"/>
              <a:buChar char="•"/>
            </a:pPr>
            <a:r>
              <a:rPr b="0" i="0" lang="hu-HU" sz="1400"/>
              <a:t>Egy, a stadiont övező, a fák lombkoronájának síkjába emelt, hullámzó passzázs, mely mint építészeti elem határolja a park belső, aktívan használt területeit, mintegy átmeneti zónát képezve az érintetlen természet és a mesterséges, épített világ között. A levegőben vezetett passzázs kijelölt, kontrollált útvonalként szolgál majd a futballmérkőzések vagy más rendezvények alkalmával a stadionba érkező vendégek, valamint az év jelentős részében, mikor nincs rendezvény a stadionban, futópályaként, kerékpárútként, bizonyos helyeken lelátóként üzemel </a:t>
            </a:r>
            <a:endParaRPr/>
          </a:p>
          <a:p>
            <a:pPr indent="-228600" lvl="0" marL="228600" rtl="0" algn="just">
              <a:lnSpc>
                <a:spcPct val="90000"/>
              </a:lnSpc>
              <a:spcBef>
                <a:spcPts val="1000"/>
              </a:spcBef>
              <a:spcAft>
                <a:spcPts val="0"/>
              </a:spcAft>
              <a:buClr>
                <a:schemeClr val="dk1"/>
              </a:buClr>
              <a:buSzPts val="1400"/>
              <a:buChar char="•"/>
            </a:pPr>
            <a:r>
              <a:rPr b="0" i="0" lang="hu-HU" sz="1400"/>
              <a:t> Földszinten éttermek, kávézók, kiállítóterek, fitness, wellness, melyek az év minden napján várják a látogatókat.</a:t>
            </a:r>
            <a:endParaRPr/>
          </a:p>
          <a:p>
            <a:pPr indent="-139700" lvl="0" marL="228600" rtl="0" algn="l">
              <a:lnSpc>
                <a:spcPct val="90000"/>
              </a:lnSpc>
              <a:spcBef>
                <a:spcPts val="1000"/>
              </a:spcBef>
              <a:spcAft>
                <a:spcPts val="0"/>
              </a:spcAft>
              <a:buClr>
                <a:schemeClr val="dk1"/>
              </a:buClr>
              <a:buSzPts val="1400"/>
              <a:buNone/>
            </a:pPr>
            <a:r>
              <a:t/>
            </a:r>
            <a:endParaRPr sz="1400"/>
          </a:p>
          <a:p>
            <a:pPr indent="-158750" lvl="0" marL="228600" rtl="0" algn="l">
              <a:lnSpc>
                <a:spcPct val="90000"/>
              </a:lnSpc>
              <a:spcBef>
                <a:spcPts val="1000"/>
              </a:spcBef>
              <a:spcAft>
                <a:spcPts val="0"/>
              </a:spcAft>
              <a:buClr>
                <a:schemeClr val="dk1"/>
              </a:buClr>
              <a:buSzPts val="1100"/>
              <a:buNone/>
            </a:pPr>
            <a:r>
              <a:t/>
            </a: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1" name="Shape 321"/>
        <p:cNvGrpSpPr/>
        <p:nvPr/>
      </p:nvGrpSpPr>
      <p:grpSpPr>
        <a:xfrm>
          <a:off x="0" y="0"/>
          <a:ext cx="0" cy="0"/>
          <a:chOff x="0" y="0"/>
          <a:chExt cx="0" cy="0"/>
        </a:xfrm>
      </p:grpSpPr>
      <p:sp>
        <p:nvSpPr>
          <p:cNvPr id="322" name="Google Shape;322;p3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képen fa, kültéri, talaj, ég látható&#10;&#10;Automatikusan generált leírás" id="323" name="Google Shape;323;p33"/>
          <p:cNvPicPr preferRelativeResize="0"/>
          <p:nvPr/>
        </p:nvPicPr>
        <p:blipFill rotWithShape="1">
          <a:blip r:embed="rId3">
            <a:alphaModFix/>
          </a:blip>
          <a:srcRect b="1" l="9880" r="21381" t="0"/>
          <a:stretch/>
        </p:blipFill>
        <p:spPr>
          <a:xfrm>
            <a:off x="7381653" y="10"/>
            <a:ext cx="4810347" cy="6857990"/>
          </a:xfrm>
          <a:custGeom>
            <a:rect b="b" l="l" r="r" t="t"/>
            <a:pathLst>
              <a:path extrusionOk="0" h="6858000" w="4817171">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ln>
            <a:noFill/>
          </a:ln>
        </p:spPr>
      </p:pic>
      <p:pic>
        <p:nvPicPr>
          <p:cNvPr descr="A képen fa, árnyék, kültéri, növény látható&#10;&#10;Automatikusan generált leírás" id="324" name="Google Shape;324;p33"/>
          <p:cNvPicPr preferRelativeResize="0"/>
          <p:nvPr/>
        </p:nvPicPr>
        <p:blipFill rotWithShape="1">
          <a:blip r:embed="rId4">
            <a:alphaModFix/>
          </a:blip>
          <a:srcRect b="-2" l="5376" r="3133" t="0"/>
          <a:stretch/>
        </p:blipFill>
        <p:spPr>
          <a:xfrm>
            <a:off x="3136389" y="10"/>
            <a:ext cx="4979304" cy="3401558"/>
          </a:xfrm>
          <a:custGeom>
            <a:rect b="b" l="l" r="r" t="t"/>
            <a:pathLst>
              <a:path extrusionOk="0" h="3364992" w="4979304">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ln>
            <a:noFill/>
          </a:ln>
        </p:spPr>
      </p:pic>
      <p:pic>
        <p:nvPicPr>
          <p:cNvPr id="325" name="Google Shape;325;p33"/>
          <p:cNvPicPr preferRelativeResize="0"/>
          <p:nvPr/>
        </p:nvPicPr>
        <p:blipFill rotWithShape="1">
          <a:blip r:embed="rId5">
            <a:alphaModFix/>
          </a:blip>
          <a:srcRect b="-3" l="0" r="16376" t="0"/>
          <a:stretch/>
        </p:blipFill>
        <p:spPr>
          <a:xfrm>
            <a:off x="3189428" y="3456432"/>
            <a:ext cx="4925479" cy="3401568"/>
          </a:xfrm>
          <a:custGeom>
            <a:rect b="b" l="l" r="r" t="t"/>
            <a:pathLst>
              <a:path extrusionOk="0" h="3364992" w="4925479">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ln>
            <a:noFill/>
          </a:ln>
        </p:spPr>
      </p:pic>
      <p:sp>
        <p:nvSpPr>
          <p:cNvPr id="326" name="Google Shape;326;p33"/>
          <p:cNvSpPr/>
          <p:nvPr/>
        </p:nvSpPr>
        <p:spPr>
          <a:xfrm>
            <a:off x="0" y="0"/>
            <a:ext cx="3945815" cy="6858000"/>
          </a:xfrm>
          <a:custGeom>
            <a:rect b="b" l="l" r="r" t="t"/>
            <a:pathLst>
              <a:path extrusionOk="0" h="6858000" w="3945815">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27" name="Google Shape;327;p33"/>
          <p:cNvSpPr/>
          <p:nvPr/>
        </p:nvSpPr>
        <p:spPr>
          <a:xfrm>
            <a:off x="0" y="0"/>
            <a:ext cx="3936670" cy="6858000"/>
          </a:xfrm>
          <a:custGeom>
            <a:rect b="b" l="l" r="r" t="t"/>
            <a:pathLst>
              <a:path extrusionOk="0" h="6858000" w="393667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28" name="Google Shape;328;p33"/>
          <p:cNvSpPr/>
          <p:nvPr/>
        </p:nvSpPr>
        <p:spPr>
          <a:xfrm>
            <a:off x="0" y="1006856"/>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29" name="Google Shape;329;p33"/>
          <p:cNvSpPr/>
          <p:nvPr/>
        </p:nvSpPr>
        <p:spPr>
          <a:xfrm>
            <a:off x="438912" y="2089941"/>
            <a:ext cx="28346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0" name="Google Shape;330;p33"/>
          <p:cNvSpPr txBox="1"/>
          <p:nvPr>
            <p:ph idx="1" type="body"/>
          </p:nvPr>
        </p:nvSpPr>
        <p:spPr>
          <a:xfrm>
            <a:off x="448056" y="411481"/>
            <a:ext cx="2834640" cy="57698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400"/>
              <a:buChar char="•"/>
            </a:pPr>
            <a:r>
              <a:rPr b="0" i="0" lang="hu-HU" sz="1400"/>
              <a:t>az épület minden területéről látszik az erdő</a:t>
            </a:r>
            <a:endParaRPr sz="1400"/>
          </a:p>
          <a:p>
            <a:pPr indent="-228600" lvl="0" marL="228600" rtl="0" algn="l">
              <a:lnSpc>
                <a:spcPct val="90000"/>
              </a:lnSpc>
              <a:spcBef>
                <a:spcPts val="1000"/>
              </a:spcBef>
              <a:spcAft>
                <a:spcPts val="0"/>
              </a:spcAft>
              <a:buClr>
                <a:schemeClr val="dk1"/>
              </a:buClr>
              <a:buSzPts val="1400"/>
              <a:buChar char="•"/>
            </a:pPr>
            <a:r>
              <a:rPr b="0" i="0" lang="hu-HU" sz="1400"/>
              <a:t>A tervező környezettudatos koncepciója és az üzemeltetés gazdaságossága miatt a tervek a LEED Gold minősítésnek megfelelően készültek</a:t>
            </a:r>
            <a:endParaRPr/>
          </a:p>
          <a:p>
            <a:pPr indent="-139700" lvl="0" marL="228600" rtl="0" algn="l">
              <a:lnSpc>
                <a:spcPct val="90000"/>
              </a:lnSpc>
              <a:spcBef>
                <a:spcPts val="1000"/>
              </a:spcBef>
              <a:spcAft>
                <a:spcPts val="0"/>
              </a:spcAft>
              <a:buClr>
                <a:schemeClr val="dk1"/>
              </a:buClr>
              <a:buSzPts val="1400"/>
              <a:buNone/>
            </a:pPr>
            <a:r>
              <a:t/>
            </a:r>
            <a:endParaRPr sz="1400"/>
          </a:p>
          <a:p>
            <a:pPr indent="-228600" lvl="0" marL="228600" rtl="0" algn="l">
              <a:lnSpc>
                <a:spcPct val="90000"/>
              </a:lnSpc>
              <a:spcBef>
                <a:spcPts val="1000"/>
              </a:spcBef>
              <a:spcAft>
                <a:spcPts val="0"/>
              </a:spcAft>
              <a:buClr>
                <a:schemeClr val="dk1"/>
              </a:buClr>
              <a:buSzPts val="1400"/>
              <a:buChar char="•"/>
            </a:pPr>
            <a:r>
              <a:rPr b="0" i="0" lang="hu-HU" sz="1400"/>
              <a:t>Weiner Sennyey Tibor író a következőképp fogalmazta meg a Nagyerdei Stadion filozófiáját: "Az egyéni koncepció a közösségért fontos és nélkülözhetetlen. A stadion és környezetének nyüzsgő világa a közösség melegét és az egyén fényét igyekszik harmóniába hozni. Fényes térben létezni, nem az arctalan tömeg masszájává silányulni, mégis együtt lenni, nem elidegenedni, mégis együtt érezni. Valódi közösséggé válni. Partneri társadalomban létezni. Az új Nagyerdei Stadion az áramló világban benne élő közösségnek, s a közösséget alkotó egyénnek épül."</a:t>
            </a:r>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 name="Shape 105"/>
        <p:cNvGrpSpPr/>
        <p:nvPr/>
      </p:nvGrpSpPr>
      <p:grpSpPr>
        <a:xfrm>
          <a:off x="0" y="0"/>
          <a:ext cx="0" cy="0"/>
          <a:chOff x="0" y="0"/>
          <a:chExt cx="0" cy="0"/>
        </a:xfrm>
      </p:grpSpPr>
      <p:sp>
        <p:nvSpPr>
          <p:cNvPr id="106" name="Google Shape;106;p16"/>
          <p:cNvSpPr/>
          <p:nvPr/>
        </p:nvSpPr>
        <p:spPr>
          <a:xfrm>
            <a:off x="3048" y="0"/>
            <a:ext cx="12188952"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7" name="Google Shape;107;p16"/>
          <p:cNvSpPr/>
          <p:nvPr/>
        </p:nvSpPr>
        <p:spPr>
          <a:xfrm>
            <a:off x="0" y="0"/>
            <a:ext cx="12188952" cy="6858000"/>
          </a:xfrm>
          <a:prstGeom prst="rect">
            <a:avLst/>
          </a:prstGeom>
          <a:solidFill>
            <a:schemeClr val="dk1">
              <a:alpha val="5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08" name="Google Shape;108;p16"/>
          <p:cNvGrpSpPr/>
          <p:nvPr/>
        </p:nvGrpSpPr>
        <p:grpSpPr>
          <a:xfrm>
            <a:off x="1" y="2075420"/>
            <a:ext cx="12396066" cy="4440643"/>
            <a:chOff x="1" y="2075420"/>
            <a:chExt cx="12396066" cy="4440643"/>
          </a:xfrm>
        </p:grpSpPr>
        <p:sp>
          <p:nvSpPr>
            <p:cNvPr id="109" name="Google Shape;109;p16"/>
            <p:cNvSpPr/>
            <p:nvPr/>
          </p:nvSpPr>
          <p:spPr>
            <a:xfrm rot="4500000">
              <a:off x="7942191" y="2507571"/>
              <a:ext cx="3563871" cy="3563871"/>
            </a:xfrm>
            <a:prstGeom prst="ellipse">
              <a:avLst/>
            </a:prstGeom>
            <a:noFill/>
            <a:ln cap="flat" cmpd="sng" w="31750">
              <a:solidFill>
                <a:srgbClr val="8296B0">
                  <a:alpha val="980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0" name="Google Shape;110;p16"/>
            <p:cNvSpPr/>
            <p:nvPr/>
          </p:nvSpPr>
          <p:spPr>
            <a:xfrm rot="-5400000">
              <a:off x="10435065" y="4048931"/>
              <a:ext cx="1381607" cy="1381607"/>
            </a:xfrm>
            <a:prstGeom prst="ellipse">
              <a:avLst/>
            </a:prstGeom>
            <a:noFill/>
            <a:ln cap="flat" cmpd="sng" w="31750">
              <a:solidFill>
                <a:srgbClr val="8296B0">
                  <a:alpha val="20000"/>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1" name="Google Shape;111;p16"/>
            <p:cNvSpPr/>
            <p:nvPr/>
          </p:nvSpPr>
          <p:spPr>
            <a:xfrm rot="-5400000">
              <a:off x="1" y="2075420"/>
              <a:ext cx="3144364" cy="3144364"/>
            </a:xfrm>
            <a:prstGeom prst="ellipse">
              <a:avLst/>
            </a:prstGeom>
            <a:gradFill>
              <a:gsLst>
                <a:gs pos="0">
                  <a:srgbClr val="323F4F">
                    <a:alpha val="20000"/>
                  </a:srgbClr>
                </a:gs>
                <a:gs pos="100000">
                  <a:srgbClr val="222A35">
                    <a:alpha val="9803"/>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2" name="Google Shape;112;p16"/>
            <p:cNvSpPr/>
            <p:nvPr/>
          </p:nvSpPr>
          <p:spPr>
            <a:xfrm rot="-9000000">
              <a:off x="10150845" y="4270841"/>
              <a:ext cx="1897885" cy="1897885"/>
            </a:xfrm>
            <a:prstGeom prst="ellipse">
              <a:avLst/>
            </a:prstGeom>
            <a:gradFill>
              <a:gsLst>
                <a:gs pos="0">
                  <a:srgbClr val="323F4F">
                    <a:alpha val="9803"/>
                  </a:srgbClr>
                </a:gs>
                <a:gs pos="100000">
                  <a:srgbClr val="323F4F">
                    <a:alpha val="2000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3" name="Google Shape;113;p16"/>
            <p:cNvSpPr/>
            <p:nvPr/>
          </p:nvSpPr>
          <p:spPr>
            <a:xfrm rot="4500000">
              <a:off x="2046780" y="3040492"/>
              <a:ext cx="2579322" cy="2579322"/>
            </a:xfrm>
            <a:prstGeom prst="ellipse">
              <a:avLst/>
            </a:prstGeom>
            <a:noFill/>
            <a:ln cap="flat" cmpd="sng" w="31750">
              <a:solidFill>
                <a:srgbClr val="8296B0">
                  <a:alpha val="20000"/>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4" name="Google Shape;114;p16"/>
            <p:cNvSpPr/>
            <p:nvPr/>
          </p:nvSpPr>
          <p:spPr>
            <a:xfrm rot="4500000">
              <a:off x="2224640" y="3193975"/>
              <a:ext cx="2243193" cy="2243193"/>
            </a:xfrm>
            <a:prstGeom prst="ellipse">
              <a:avLst/>
            </a:prstGeom>
            <a:noFill/>
            <a:ln cap="flat" cmpd="sng" w="31750">
              <a:solidFill>
                <a:srgbClr val="8296B0">
                  <a:alpha val="9803"/>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15" name="Google Shape;115;p16"/>
          <p:cNvSpPr/>
          <p:nvPr/>
        </p:nvSpPr>
        <p:spPr>
          <a:xfrm rot="-5400000">
            <a:off x="10438146" y="1042605"/>
            <a:ext cx="2796461" cy="711252"/>
          </a:xfrm>
          <a:prstGeom prst="rect">
            <a:avLst/>
          </a:prstGeom>
          <a:gradFill>
            <a:gsLst>
              <a:gs pos="0">
                <a:srgbClr val="ACB8CA">
                  <a:alpha val="0"/>
                </a:srgbClr>
              </a:gs>
              <a:gs pos="100000">
                <a:srgbClr val="323F4F">
                  <a:alpha val="9803"/>
                </a:srgbClr>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16" name="Google Shape;116;p16"/>
          <p:cNvGrpSpPr/>
          <p:nvPr/>
        </p:nvGrpSpPr>
        <p:grpSpPr>
          <a:xfrm>
            <a:off x="11259539" y="317578"/>
            <a:ext cx="548640" cy="549007"/>
            <a:chOff x="7029447" y="3514725"/>
            <a:chExt cx="1285875" cy="549007"/>
          </a:xfrm>
        </p:grpSpPr>
        <p:cxnSp>
          <p:nvCxnSpPr>
            <p:cNvPr id="117" name="Google Shape;117;p16"/>
            <p:cNvCxnSpPr/>
            <p:nvPr/>
          </p:nvCxnSpPr>
          <p:spPr>
            <a:xfrm>
              <a:off x="7029447" y="3514725"/>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118" name="Google Shape;118;p16"/>
            <p:cNvCxnSpPr/>
            <p:nvPr/>
          </p:nvCxnSpPr>
          <p:spPr>
            <a:xfrm>
              <a:off x="7029447" y="3697727"/>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119" name="Google Shape;119;p16"/>
            <p:cNvCxnSpPr/>
            <p:nvPr/>
          </p:nvCxnSpPr>
          <p:spPr>
            <a:xfrm>
              <a:off x="7029447" y="3880729"/>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120" name="Google Shape;120;p16"/>
            <p:cNvCxnSpPr/>
            <p:nvPr/>
          </p:nvCxnSpPr>
          <p:spPr>
            <a:xfrm>
              <a:off x="7029447" y="4063732"/>
              <a:ext cx="1285875" cy="0"/>
            </a:xfrm>
            <a:prstGeom prst="straightConnector1">
              <a:avLst/>
            </a:prstGeom>
            <a:noFill/>
            <a:ln cap="rnd" cmpd="sng" w="31750">
              <a:solidFill>
                <a:srgbClr val="8296B0">
                  <a:alpha val="40000"/>
                </a:srgbClr>
              </a:solidFill>
              <a:prstDash val="dot"/>
              <a:round/>
              <a:headEnd len="sm" w="sm" type="none"/>
              <a:tailEnd len="sm" w="sm" type="none"/>
            </a:ln>
          </p:spPr>
        </p:cxnSp>
      </p:grpSp>
      <p:pic>
        <p:nvPicPr>
          <p:cNvPr id="121" name="Google Shape;121;p16"/>
          <p:cNvPicPr preferRelativeResize="0"/>
          <p:nvPr/>
        </p:nvPicPr>
        <p:blipFill rotWithShape="1">
          <a:blip r:embed="rId3">
            <a:alphaModFix/>
          </a:blip>
          <a:srcRect b="1" l="0" r="1" t="13201"/>
          <a:stretch/>
        </p:blipFill>
        <p:spPr>
          <a:xfrm>
            <a:off x="911238" y="318732"/>
            <a:ext cx="10366475" cy="3314479"/>
          </a:xfrm>
          <a:prstGeom prst="rect">
            <a:avLst/>
          </a:prstGeom>
          <a:noFill/>
          <a:ln>
            <a:noFill/>
          </a:ln>
        </p:spPr>
      </p:pic>
      <p:grpSp>
        <p:nvGrpSpPr>
          <p:cNvPr id="122" name="Google Shape;122;p16"/>
          <p:cNvGrpSpPr/>
          <p:nvPr/>
        </p:nvGrpSpPr>
        <p:grpSpPr>
          <a:xfrm rot="-5400000">
            <a:off x="474192" y="482489"/>
            <a:ext cx="304800" cy="429768"/>
            <a:chOff x="215328" y="-46937"/>
            <a:chExt cx="304800" cy="2773841"/>
          </a:xfrm>
        </p:grpSpPr>
        <p:cxnSp>
          <p:nvCxnSpPr>
            <p:cNvPr id="123" name="Google Shape;123;p16"/>
            <p:cNvCxnSpPr/>
            <p:nvPr/>
          </p:nvCxnSpPr>
          <p:spPr>
            <a:xfrm>
              <a:off x="215328" y="-46937"/>
              <a:ext cx="0" cy="2773841"/>
            </a:xfrm>
            <a:prstGeom prst="straightConnector1">
              <a:avLst/>
            </a:prstGeom>
            <a:noFill/>
            <a:ln cap="flat" cmpd="sng" w="25400">
              <a:solidFill>
                <a:srgbClr val="EFEFEF">
                  <a:alpha val="49803"/>
                </a:srgbClr>
              </a:solidFill>
              <a:prstDash val="dot"/>
              <a:miter lim="800000"/>
              <a:headEnd len="sm" w="sm" type="none"/>
              <a:tailEnd len="sm" w="sm" type="none"/>
            </a:ln>
          </p:spPr>
        </p:cxnSp>
        <p:cxnSp>
          <p:nvCxnSpPr>
            <p:cNvPr id="124" name="Google Shape;124;p16"/>
            <p:cNvCxnSpPr/>
            <p:nvPr/>
          </p:nvCxnSpPr>
          <p:spPr>
            <a:xfrm>
              <a:off x="316928" y="-46937"/>
              <a:ext cx="0" cy="2773841"/>
            </a:xfrm>
            <a:prstGeom prst="straightConnector1">
              <a:avLst/>
            </a:prstGeom>
            <a:noFill/>
            <a:ln cap="flat" cmpd="sng" w="25400">
              <a:solidFill>
                <a:srgbClr val="EFEFEF">
                  <a:alpha val="49803"/>
                </a:srgbClr>
              </a:solidFill>
              <a:prstDash val="dot"/>
              <a:miter lim="800000"/>
              <a:headEnd len="sm" w="sm" type="none"/>
              <a:tailEnd len="sm" w="sm" type="none"/>
            </a:ln>
          </p:spPr>
        </p:cxnSp>
        <p:cxnSp>
          <p:nvCxnSpPr>
            <p:cNvPr id="125" name="Google Shape;125;p16"/>
            <p:cNvCxnSpPr/>
            <p:nvPr/>
          </p:nvCxnSpPr>
          <p:spPr>
            <a:xfrm>
              <a:off x="418528" y="-46937"/>
              <a:ext cx="0" cy="2773841"/>
            </a:xfrm>
            <a:prstGeom prst="straightConnector1">
              <a:avLst/>
            </a:prstGeom>
            <a:noFill/>
            <a:ln cap="flat" cmpd="sng" w="25400">
              <a:solidFill>
                <a:srgbClr val="EFEFEF">
                  <a:alpha val="49803"/>
                </a:srgbClr>
              </a:solidFill>
              <a:prstDash val="dot"/>
              <a:miter lim="800000"/>
              <a:headEnd len="sm" w="sm" type="none"/>
              <a:tailEnd len="sm" w="sm" type="none"/>
            </a:ln>
          </p:spPr>
        </p:cxnSp>
        <p:cxnSp>
          <p:nvCxnSpPr>
            <p:cNvPr id="126" name="Google Shape;126;p16"/>
            <p:cNvCxnSpPr/>
            <p:nvPr/>
          </p:nvCxnSpPr>
          <p:spPr>
            <a:xfrm>
              <a:off x="520128" y="-46937"/>
              <a:ext cx="0" cy="2773841"/>
            </a:xfrm>
            <a:prstGeom prst="straightConnector1">
              <a:avLst/>
            </a:prstGeom>
            <a:noFill/>
            <a:ln cap="flat" cmpd="sng" w="25400">
              <a:solidFill>
                <a:srgbClr val="EFEFEF">
                  <a:alpha val="49803"/>
                </a:srgbClr>
              </a:solidFill>
              <a:prstDash val="dot"/>
              <a:miter lim="800000"/>
              <a:headEnd len="sm" w="sm" type="none"/>
              <a:tailEnd len="sm" w="sm" type="none"/>
            </a:ln>
          </p:spPr>
        </p:cxnSp>
      </p:grpSp>
      <p:sp>
        <p:nvSpPr>
          <p:cNvPr id="127" name="Google Shape;127;p16"/>
          <p:cNvSpPr/>
          <p:nvPr/>
        </p:nvSpPr>
        <p:spPr>
          <a:xfrm rot="10800000">
            <a:off x="-1" y="6140785"/>
            <a:ext cx="6095997" cy="711252"/>
          </a:xfrm>
          <a:prstGeom prst="rect">
            <a:avLst/>
          </a:prstGeom>
          <a:gradFill>
            <a:gsLst>
              <a:gs pos="0">
                <a:srgbClr val="222A35">
                  <a:alpha val="9803"/>
                </a:srgbClr>
              </a:gs>
              <a:gs pos="10000">
                <a:srgbClr val="222A35">
                  <a:alpha val="9803"/>
                </a:srgbClr>
              </a:gs>
              <a:gs pos="100000">
                <a:srgbClr val="8296B0">
                  <a:alpha val="0"/>
                </a:srgbClr>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28" name="Google Shape;128;p16"/>
          <p:cNvGrpSpPr/>
          <p:nvPr/>
        </p:nvGrpSpPr>
        <p:grpSpPr>
          <a:xfrm rot="5400000">
            <a:off x="616345" y="5940560"/>
            <a:ext cx="1285875" cy="549007"/>
            <a:chOff x="7029447" y="3514725"/>
            <a:chExt cx="1285875" cy="549007"/>
          </a:xfrm>
        </p:grpSpPr>
        <p:cxnSp>
          <p:nvCxnSpPr>
            <p:cNvPr id="129" name="Google Shape;129;p16"/>
            <p:cNvCxnSpPr/>
            <p:nvPr/>
          </p:nvCxnSpPr>
          <p:spPr>
            <a:xfrm>
              <a:off x="7029447" y="3514725"/>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130" name="Google Shape;130;p16"/>
            <p:cNvCxnSpPr/>
            <p:nvPr/>
          </p:nvCxnSpPr>
          <p:spPr>
            <a:xfrm>
              <a:off x="7029447" y="3697727"/>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131" name="Google Shape;131;p16"/>
            <p:cNvCxnSpPr/>
            <p:nvPr/>
          </p:nvCxnSpPr>
          <p:spPr>
            <a:xfrm>
              <a:off x="7029447" y="3880729"/>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132" name="Google Shape;132;p16"/>
            <p:cNvCxnSpPr/>
            <p:nvPr/>
          </p:nvCxnSpPr>
          <p:spPr>
            <a:xfrm>
              <a:off x="7029447" y="4063732"/>
              <a:ext cx="1285875" cy="0"/>
            </a:xfrm>
            <a:prstGeom prst="straightConnector1">
              <a:avLst/>
            </a:prstGeom>
            <a:noFill/>
            <a:ln cap="rnd" cmpd="sng" w="31750">
              <a:solidFill>
                <a:srgbClr val="8296B0">
                  <a:alpha val="40000"/>
                </a:srgbClr>
              </a:solidFill>
              <a:prstDash val="dot"/>
              <a:round/>
              <a:headEnd len="sm" w="sm" type="none"/>
              <a:tailEnd len="sm" w="sm" type="none"/>
            </a:ln>
          </p:spPr>
        </p:cxnSp>
      </p:grpSp>
      <p:sp>
        <p:nvSpPr>
          <p:cNvPr id="133" name="Google Shape;133;p16"/>
          <p:cNvSpPr txBox="1"/>
          <p:nvPr>
            <p:ph type="title"/>
          </p:nvPr>
        </p:nvSpPr>
        <p:spPr>
          <a:xfrm>
            <a:off x="630936" y="4018137"/>
            <a:ext cx="4569060" cy="212958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Calibri"/>
              <a:buNone/>
            </a:pPr>
            <a:r>
              <a:rPr lang="hu-HU" sz="4800">
                <a:solidFill>
                  <a:schemeClr val="lt1"/>
                </a:solidFill>
              </a:rPr>
              <a:t>Stadionok</a:t>
            </a:r>
            <a:endParaRPr/>
          </a:p>
        </p:txBody>
      </p:sp>
      <p:sp>
        <p:nvSpPr>
          <p:cNvPr id="134" name="Google Shape;134;p16"/>
          <p:cNvSpPr txBox="1"/>
          <p:nvPr>
            <p:ph idx="1" type="body"/>
          </p:nvPr>
        </p:nvSpPr>
        <p:spPr>
          <a:xfrm>
            <a:off x="5486080" y="3917541"/>
            <a:ext cx="5674105" cy="2785508"/>
          </a:xfrm>
          <a:prstGeom prst="rect">
            <a:avLst/>
          </a:prstGeom>
          <a:noFill/>
          <a:ln>
            <a:noFill/>
          </a:ln>
        </p:spPr>
        <p:txBody>
          <a:bodyPr anchorCtr="0" anchor="t" bIns="45700" lIns="91425" spcFirstLastPara="1" rIns="91425" wrap="square" tIns="45700">
            <a:normAutofit fontScale="62500" lnSpcReduction="20000"/>
          </a:bodyPr>
          <a:lstStyle/>
          <a:p>
            <a:pPr indent="-184975" lvl="0" marL="228600" rtl="0" algn="just">
              <a:lnSpc>
                <a:spcPct val="90000"/>
              </a:lnSpc>
              <a:spcBef>
                <a:spcPts val="0"/>
              </a:spcBef>
              <a:spcAft>
                <a:spcPts val="0"/>
              </a:spcAft>
              <a:buClr>
                <a:schemeClr val="dk1"/>
              </a:buClr>
              <a:buSzPct val="100000"/>
              <a:buNone/>
            </a:pPr>
            <a:r>
              <a:t/>
            </a:r>
            <a:endParaRPr sz="1100">
              <a:solidFill>
                <a:schemeClr val="lt1"/>
              </a:solidFill>
            </a:endParaRPr>
          </a:p>
          <a:p>
            <a:pPr indent="-228631" lvl="0" marL="228600" rtl="0" algn="just">
              <a:lnSpc>
                <a:spcPct val="90000"/>
              </a:lnSpc>
              <a:spcBef>
                <a:spcPts val="1000"/>
              </a:spcBef>
              <a:spcAft>
                <a:spcPts val="0"/>
              </a:spcAft>
              <a:buClr>
                <a:schemeClr val="lt1"/>
              </a:buClr>
              <a:buSzPct val="100000"/>
              <a:buChar char="•"/>
            </a:pPr>
            <a:r>
              <a:rPr lang="hu-HU" sz="2900">
                <a:solidFill>
                  <a:schemeClr val="lt1"/>
                </a:solidFill>
              </a:rPr>
              <a:t>Építészet ikonok, urbanisztikai megjelenés, új városrész</a:t>
            </a:r>
            <a:endParaRPr/>
          </a:p>
          <a:p>
            <a:pPr indent="-228631" lvl="0" marL="228600" rtl="0" algn="just">
              <a:lnSpc>
                <a:spcPct val="90000"/>
              </a:lnSpc>
              <a:spcBef>
                <a:spcPts val="1000"/>
              </a:spcBef>
              <a:spcAft>
                <a:spcPts val="0"/>
              </a:spcAft>
              <a:buClr>
                <a:schemeClr val="lt1"/>
              </a:buClr>
              <a:buSzPct val="100000"/>
              <a:buChar char="•"/>
            </a:pPr>
            <a:r>
              <a:rPr lang="hu-HU" sz="2900">
                <a:solidFill>
                  <a:schemeClr val="lt1"/>
                </a:solidFill>
              </a:rPr>
              <a:t>Közösségi helyek</a:t>
            </a:r>
            <a:endParaRPr/>
          </a:p>
          <a:p>
            <a:pPr indent="-228631" lvl="0" marL="228600" rtl="0" algn="just">
              <a:lnSpc>
                <a:spcPct val="90000"/>
              </a:lnSpc>
              <a:spcBef>
                <a:spcPts val="1000"/>
              </a:spcBef>
              <a:spcAft>
                <a:spcPts val="0"/>
              </a:spcAft>
              <a:buClr>
                <a:schemeClr val="lt1"/>
              </a:buClr>
              <a:buSzPct val="100000"/>
              <a:buChar char="•"/>
            </a:pPr>
            <a:r>
              <a:rPr lang="hu-HU" sz="2900">
                <a:solidFill>
                  <a:schemeClr val="lt1"/>
                </a:solidFill>
              </a:rPr>
              <a:t>Gazdasági szempont-  alternatív jövedelemforrás (névadási jog, promocíó előnyök, marketing ,bár, étterem, üzletek)</a:t>
            </a:r>
            <a:endParaRPr/>
          </a:p>
          <a:p>
            <a:pPr indent="-228631" lvl="0" marL="228600" rtl="0" algn="just">
              <a:lnSpc>
                <a:spcPct val="90000"/>
              </a:lnSpc>
              <a:spcBef>
                <a:spcPts val="1000"/>
              </a:spcBef>
              <a:spcAft>
                <a:spcPts val="0"/>
              </a:spcAft>
              <a:buClr>
                <a:schemeClr val="lt1"/>
              </a:buClr>
              <a:buSzPct val="100000"/>
              <a:buChar char="•"/>
            </a:pPr>
            <a:r>
              <a:rPr lang="hu-HU" sz="2900">
                <a:solidFill>
                  <a:schemeClr val="lt1"/>
                </a:solidFill>
              </a:rPr>
              <a:t>Kapcsolódó gazdaság (hotel, szálloda láncok, turisztika, üzletek, infrastruktúrális  és  urbanisztikai fejlődés a környékén )</a:t>
            </a:r>
            <a:endParaRPr/>
          </a:p>
          <a:p>
            <a:pPr indent="-228631" lvl="0" marL="228600" rtl="0" algn="just">
              <a:lnSpc>
                <a:spcPct val="90000"/>
              </a:lnSpc>
              <a:spcBef>
                <a:spcPts val="1000"/>
              </a:spcBef>
              <a:spcAft>
                <a:spcPts val="0"/>
              </a:spcAft>
              <a:buClr>
                <a:schemeClr val="lt1"/>
              </a:buClr>
              <a:buSzPct val="100000"/>
              <a:buChar char="•"/>
            </a:pPr>
            <a:r>
              <a:rPr lang="hu-HU" sz="2900">
                <a:solidFill>
                  <a:schemeClr val="lt1"/>
                </a:solidFill>
              </a:rPr>
              <a:t>Társadalmi haszon </a:t>
            </a:r>
            <a:endParaRPr/>
          </a:p>
          <a:p>
            <a:pPr indent="-113537" lvl="0" marL="228600" rtl="0" algn="l">
              <a:lnSpc>
                <a:spcPct val="90000"/>
              </a:lnSpc>
              <a:spcBef>
                <a:spcPts val="1000"/>
              </a:spcBef>
              <a:spcAft>
                <a:spcPts val="0"/>
              </a:spcAft>
              <a:buClr>
                <a:schemeClr val="dk1"/>
              </a:buClr>
              <a:buSzPct val="100000"/>
              <a:buNone/>
            </a:pPr>
            <a:r>
              <a:t/>
            </a:r>
            <a:endParaRPr sz="2900">
              <a:solidFill>
                <a:schemeClr val="lt1"/>
              </a:solidFill>
            </a:endParaRPr>
          </a:p>
        </p:txBody>
      </p:sp>
      <p:sp>
        <p:nvSpPr>
          <p:cNvPr id="135" name="Google Shape;135;p16"/>
          <p:cNvSpPr txBox="1"/>
          <p:nvPr/>
        </p:nvSpPr>
        <p:spPr>
          <a:xfrm>
            <a:off x="8983744" y="3301626"/>
            <a:ext cx="249700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hu-HU" sz="1800" u="none" cap="none" strike="noStrike">
                <a:solidFill>
                  <a:schemeClr val="lt1"/>
                </a:solidFill>
                <a:latin typeface="Calibri"/>
                <a:ea typeface="Calibri"/>
                <a:cs typeface="Calibri"/>
                <a:sym typeface="Calibri"/>
              </a:rPr>
              <a:t>Ankara 55 000m2 2010</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4" name="Shape 334"/>
        <p:cNvGrpSpPr/>
        <p:nvPr/>
      </p:nvGrpSpPr>
      <p:grpSpPr>
        <a:xfrm>
          <a:off x="0" y="0"/>
          <a:ext cx="0" cy="0"/>
          <a:chOff x="0" y="0"/>
          <a:chExt cx="0" cy="0"/>
        </a:xfrm>
      </p:grpSpPr>
      <p:sp>
        <p:nvSpPr>
          <p:cNvPr id="335" name="Google Shape;335;p34"/>
          <p:cNvSpPr/>
          <p:nvPr/>
        </p:nvSpPr>
        <p:spPr>
          <a:xfrm>
            <a:off x="153"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pic>
        <p:nvPicPr>
          <p:cNvPr id="336" name="Google Shape;336;p34"/>
          <p:cNvPicPr preferRelativeResize="0"/>
          <p:nvPr/>
        </p:nvPicPr>
        <p:blipFill rotWithShape="1">
          <a:blip r:embed="rId3">
            <a:alphaModFix/>
          </a:blip>
          <a:srcRect b="17616" l="0" r="2" t="3995"/>
          <a:stretch/>
        </p:blipFill>
        <p:spPr>
          <a:xfrm>
            <a:off x="5589357" y="10"/>
            <a:ext cx="6602653" cy="3428990"/>
          </a:xfrm>
          <a:custGeom>
            <a:rect b="b" l="l" r="r" t="t"/>
            <a:pathLst>
              <a:path extrusionOk="0" h="3387852" w="6602653">
                <a:moveTo>
                  <a:pt x="0" y="0"/>
                </a:moveTo>
                <a:lnTo>
                  <a:pt x="6602653" y="0"/>
                </a:lnTo>
                <a:lnTo>
                  <a:pt x="6602653" y="3387852"/>
                </a:lnTo>
                <a:lnTo>
                  <a:pt x="1651528" y="3387852"/>
                </a:lnTo>
                <a:lnTo>
                  <a:pt x="1650315" y="3337395"/>
                </a:lnTo>
                <a:cubicBezTo>
                  <a:pt x="1582116" y="1928213"/>
                  <a:pt x="1005803" y="708413"/>
                  <a:pt x="22589" y="14997"/>
                </a:cubicBezTo>
                <a:close/>
              </a:path>
            </a:pathLst>
          </a:custGeom>
          <a:noFill/>
          <a:ln>
            <a:noFill/>
          </a:ln>
        </p:spPr>
      </p:pic>
      <p:pic>
        <p:nvPicPr>
          <p:cNvPr id="337" name="Google Shape;337;p34"/>
          <p:cNvPicPr preferRelativeResize="0"/>
          <p:nvPr/>
        </p:nvPicPr>
        <p:blipFill rotWithShape="1">
          <a:blip r:embed="rId4">
            <a:alphaModFix/>
          </a:blip>
          <a:srcRect b="2" l="5522" r="965" t="0"/>
          <a:stretch/>
        </p:blipFill>
        <p:spPr>
          <a:xfrm>
            <a:off x="4691108" y="3429000"/>
            <a:ext cx="7500882" cy="3429000"/>
          </a:xfrm>
          <a:custGeom>
            <a:rect b="b" l="l" r="r" t="t"/>
            <a:pathLst>
              <a:path extrusionOk="0" h="3387852" w="7500882">
                <a:moveTo>
                  <a:pt x="2551735" y="0"/>
                </a:moveTo>
                <a:lnTo>
                  <a:pt x="7500882" y="0"/>
                </a:lnTo>
                <a:lnTo>
                  <a:pt x="7500882" y="3387852"/>
                </a:lnTo>
                <a:lnTo>
                  <a:pt x="0" y="3387852"/>
                </a:lnTo>
                <a:lnTo>
                  <a:pt x="114106" y="3310451"/>
                </a:lnTo>
                <a:cubicBezTo>
                  <a:pt x="291579" y="3182960"/>
                  <a:pt x="465794" y="3045249"/>
                  <a:pt x="641619" y="2904666"/>
                </a:cubicBezTo>
                <a:cubicBezTo>
                  <a:pt x="1607125" y="2132691"/>
                  <a:pt x="2555378" y="1498983"/>
                  <a:pt x="2555378" y="151508"/>
                </a:cubicBezTo>
                <a:close/>
              </a:path>
            </a:pathLst>
          </a:custGeom>
          <a:noFill/>
          <a:ln>
            <a:noFill/>
          </a:ln>
        </p:spPr>
      </p:pic>
      <p:sp>
        <p:nvSpPr>
          <p:cNvPr id="338" name="Google Shape;338;p34"/>
          <p:cNvSpPr/>
          <p:nvPr/>
        </p:nvSpPr>
        <p:spPr>
          <a:xfrm>
            <a:off x="0" y="0"/>
            <a:ext cx="7476051" cy="6858000"/>
          </a:xfrm>
          <a:custGeom>
            <a:rect b="b" l="l" r="r" t="t"/>
            <a:pathLst>
              <a:path extrusionOk="0" h="6858000" w="7476051">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339" name="Google Shape;339;p34"/>
          <p:cNvSpPr/>
          <p:nvPr/>
        </p:nvSpPr>
        <p:spPr>
          <a:xfrm>
            <a:off x="0" y="0"/>
            <a:ext cx="12192001" cy="6858000"/>
          </a:xfrm>
          <a:custGeom>
            <a:rect b="b" l="l" r="r" t="t"/>
            <a:pathLst>
              <a:path extrusionOk="0" h="6858000" w="12192001">
                <a:moveTo>
                  <a:pt x="0" y="0"/>
                </a:moveTo>
                <a:lnTo>
                  <a:pt x="69061" y="0"/>
                </a:lnTo>
                <a:lnTo>
                  <a:pt x="164839" y="0"/>
                </a:lnTo>
                <a:lnTo>
                  <a:pt x="568151" y="0"/>
                </a:lnTo>
                <a:lnTo>
                  <a:pt x="2985579" y="0"/>
                </a:lnTo>
                <a:lnTo>
                  <a:pt x="5713293" y="0"/>
                </a:lnTo>
                <a:lnTo>
                  <a:pt x="5728683" y="10445"/>
                </a:lnTo>
                <a:cubicBezTo>
                  <a:pt x="6627449" y="658496"/>
                  <a:pt x="7179061" y="1765698"/>
                  <a:pt x="7302921" y="3057689"/>
                </a:cubicBezTo>
                <a:lnTo>
                  <a:pt x="7319385" y="3406140"/>
                </a:lnTo>
                <a:lnTo>
                  <a:pt x="12192001" y="3406140"/>
                </a:lnTo>
                <a:lnTo>
                  <a:pt x="12192001" y="3451860"/>
                </a:lnTo>
                <a:lnTo>
                  <a:pt x="7321545" y="3451860"/>
                </a:lnTo>
                <a:lnTo>
                  <a:pt x="7329580" y="3621913"/>
                </a:lnTo>
                <a:cubicBezTo>
                  <a:pt x="7329580" y="4971185"/>
                  <a:pt x="6400856" y="5605738"/>
                  <a:pt x="5455232" y="6378742"/>
                </a:cubicBezTo>
                <a:cubicBezTo>
                  <a:pt x="5283029" y="6519512"/>
                  <a:pt x="5112400" y="6657407"/>
                  <a:pt x="4938583" y="6785068"/>
                </a:cubicBezTo>
                <a:lnTo>
                  <a:pt x="4833420" y="6858000"/>
                </a:lnTo>
                <a:lnTo>
                  <a:pt x="2985579" y="6858000"/>
                </a:lnTo>
                <a:lnTo>
                  <a:pt x="568151" y="6858000"/>
                </a:lnTo>
                <a:lnTo>
                  <a:pt x="164839" y="6858000"/>
                </a:lnTo>
                <a:lnTo>
                  <a:pt x="69061"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FFFFFF"/>
              </a:solidFill>
              <a:latin typeface="Meiryo"/>
              <a:ea typeface="Meiryo"/>
              <a:cs typeface="Meiryo"/>
              <a:sym typeface="Meiryo"/>
            </a:endParaRPr>
          </a:p>
        </p:txBody>
      </p:sp>
      <p:sp>
        <p:nvSpPr>
          <p:cNvPr id="340" name="Google Shape;340;p34"/>
          <p:cNvSpPr/>
          <p:nvPr/>
        </p:nvSpPr>
        <p:spPr>
          <a:xfrm>
            <a:off x="5157378" y="-1"/>
            <a:ext cx="2535264" cy="6858001"/>
          </a:xfrm>
          <a:custGeom>
            <a:rect b="b" l="l" r="r" t="t"/>
            <a:pathLst>
              <a:path extrusionOk="0" h="6858001" w="2535264">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341" name="Google Shape;341;p34"/>
          <p:cNvSpPr txBox="1"/>
          <p:nvPr>
            <p:ph idx="1" type="body"/>
          </p:nvPr>
        </p:nvSpPr>
        <p:spPr>
          <a:xfrm>
            <a:off x="292608" y="603504"/>
            <a:ext cx="5986661" cy="5845926"/>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1400"/>
              <a:buChar char="•"/>
            </a:pPr>
            <a:r>
              <a:rPr b="0" i="0" lang="hu-HU" sz="1400"/>
              <a:t>a debreceniek elkezdték bejárni Nyugat-Európát, hogy ellessék az ott összegyűlt tapasztalatokat. Azt a pofonegyszerű megoldást találták ki, hogy a lelátó alatti részt körben az egész stadionban beépítik, hogy azt ki tudják adni, mint egy plázában. Annyi ötlet feltétlenül kellett ehhez, hogy a tömeget nem a földszinten léptetik be a stadionba, hanem jó pár méterrel feljebb, gyalogoshidakon. </a:t>
            </a:r>
            <a:endParaRPr/>
          </a:p>
          <a:p>
            <a:pPr indent="-228600" lvl="0" marL="228600" rtl="0" algn="just">
              <a:lnSpc>
                <a:spcPct val="90000"/>
              </a:lnSpc>
              <a:spcBef>
                <a:spcPts val="1000"/>
              </a:spcBef>
              <a:spcAft>
                <a:spcPts val="0"/>
              </a:spcAft>
              <a:buClr>
                <a:schemeClr val="dk1"/>
              </a:buClr>
              <a:buSzPts val="1400"/>
              <a:buChar char="•"/>
            </a:pPr>
            <a:r>
              <a:rPr b="0" i="0" lang="hu-HU" sz="1400"/>
              <a:t>Ez azért volt fontos, mert így nem bejárati kapuk vannak a földszinten, hanem körben végig kiadható helyiségeket alakítottak ki. Az oszlopokon álló gyalogoshidakon pedig futópályát is kialakítottak. </a:t>
            </a:r>
            <a:endParaRPr sz="1400"/>
          </a:p>
          <a:p>
            <a:pPr indent="-228600" lvl="0" marL="228600" rtl="0" algn="just">
              <a:lnSpc>
                <a:spcPct val="90000"/>
              </a:lnSpc>
              <a:spcBef>
                <a:spcPts val="1000"/>
              </a:spcBef>
              <a:spcAft>
                <a:spcPts val="0"/>
              </a:spcAft>
              <a:buClr>
                <a:schemeClr val="dk1"/>
              </a:buClr>
              <a:buSzPts val="1400"/>
              <a:buChar char="•"/>
            </a:pPr>
            <a:r>
              <a:rPr lang="hu-HU" sz="1400"/>
              <a:t>V</a:t>
            </a:r>
            <a:r>
              <a:rPr b="0" i="0" lang="hu-HU" sz="1400"/>
              <a:t>an koncert- és bulihelyszín, amit kiadtak bérbe. Itt hetente kétszer általában hajnalig tartó buli van. A törzsvendégek jó része a városban tanuló külföldi diák. 5500-an vannak Debrecenben, fizetőképes és szórakozni szerető közeg.</a:t>
            </a:r>
            <a:endParaRPr/>
          </a:p>
          <a:p>
            <a:pPr indent="-228600" lvl="0" marL="228600" rtl="0" algn="just">
              <a:lnSpc>
                <a:spcPct val="90000"/>
              </a:lnSpc>
              <a:spcBef>
                <a:spcPts val="1000"/>
              </a:spcBef>
              <a:spcAft>
                <a:spcPts val="0"/>
              </a:spcAft>
              <a:buClr>
                <a:schemeClr val="dk1"/>
              </a:buClr>
              <a:buSzPts val="1400"/>
              <a:buChar char="•"/>
            </a:pPr>
            <a:r>
              <a:rPr b="0" i="0" lang="hu-HU" sz="1400"/>
              <a:t>Kávézó,  2800 m2 fitnesz rész, squash-teremmel, gépekkel, ahová annyian járnak, hogy még be is galériázták. Ezzel további 700 négyzetméterrel növelték a kiadható helyek számát az induló 7000 négyzetméterről. Összehasonlításul: a stadionban lévő focipálya területe 7340 négyzetméter, kevesebb, mint amennyi helyiséget kiadnak a létesítményben.</a:t>
            </a:r>
            <a:endParaRPr/>
          </a:p>
          <a:p>
            <a:pPr indent="-228600" lvl="0" marL="228600" rtl="0" algn="just">
              <a:lnSpc>
                <a:spcPct val="90000"/>
              </a:lnSpc>
              <a:spcBef>
                <a:spcPts val="1000"/>
              </a:spcBef>
              <a:spcAft>
                <a:spcPts val="0"/>
              </a:spcAft>
              <a:buClr>
                <a:schemeClr val="dk1"/>
              </a:buClr>
              <a:buSzPts val="1400"/>
              <a:buChar char="•"/>
            </a:pPr>
            <a:r>
              <a:rPr b="0" i="0" lang="hu-HU" sz="1400"/>
              <a:t>Elég nagy helyet bérel a stadionban a város orvosi egyeteme a sportorvosi részlegüknek, egészen pontosan egy sportterápiás diagnosztikai laboratórium és rendelőintézet van itt.</a:t>
            </a:r>
            <a:endParaRPr/>
          </a:p>
          <a:p>
            <a:pPr indent="-228600" lvl="0" marL="228600" rtl="0" algn="just">
              <a:lnSpc>
                <a:spcPct val="90000"/>
              </a:lnSpc>
              <a:spcBef>
                <a:spcPts val="1000"/>
              </a:spcBef>
              <a:spcAft>
                <a:spcPts val="0"/>
              </a:spcAft>
              <a:buClr>
                <a:schemeClr val="dk1"/>
              </a:buClr>
              <a:buSzPts val="1400"/>
              <a:buChar char="•"/>
            </a:pPr>
            <a:r>
              <a:rPr b="0" i="0" lang="hu-HU" sz="1400"/>
              <a:t>A stadion a kiadott helyiségeknek és pár nagyobb fesztiválnak (augusztus 20-i virágkarnevál, egyetemi összbuli, Campus) köszönhetően így is nyereséges. Fesztiválokon meg tudják közelíteni a 30 ezer fős koncertplafont. </a:t>
            </a:r>
            <a:endParaRPr sz="1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5" name="Shape 345"/>
        <p:cNvGrpSpPr/>
        <p:nvPr/>
      </p:nvGrpSpPr>
      <p:grpSpPr>
        <a:xfrm>
          <a:off x="0" y="0"/>
          <a:ext cx="0" cy="0"/>
          <a:chOff x="0" y="0"/>
          <a:chExt cx="0" cy="0"/>
        </a:xfrm>
      </p:grpSpPr>
      <p:grpSp>
        <p:nvGrpSpPr>
          <p:cNvPr id="346" name="Google Shape;346;p35"/>
          <p:cNvGrpSpPr/>
          <p:nvPr/>
        </p:nvGrpSpPr>
        <p:grpSpPr>
          <a:xfrm>
            <a:off x="-10176" y="5338644"/>
            <a:ext cx="12202176" cy="1519355"/>
            <a:chOff x="-10176" y="5338644"/>
            <a:chExt cx="12202176" cy="1519355"/>
          </a:xfrm>
        </p:grpSpPr>
        <p:sp>
          <p:nvSpPr>
            <p:cNvPr id="347" name="Google Shape;347;p35"/>
            <p:cNvSpPr/>
            <p:nvPr/>
          </p:nvSpPr>
          <p:spPr>
            <a:xfrm flipH="1" rot="-5400000">
              <a:off x="5331238" y="-2767"/>
              <a:ext cx="1519350" cy="12202174"/>
            </a:xfrm>
            <a:prstGeom prst="rect">
              <a:avLst/>
            </a:prstGeom>
            <a:gradFill>
              <a:gsLst>
                <a:gs pos="0">
                  <a:schemeClr val="accent5"/>
                </a:gs>
                <a:gs pos="100000">
                  <a:schemeClr val="accent2"/>
                </a:gs>
              </a:gsLst>
              <a:lin ang="10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35"/>
            <p:cNvSpPr/>
            <p:nvPr/>
          </p:nvSpPr>
          <p:spPr>
            <a:xfrm flipH="1" rot="-5400000">
              <a:off x="8906919" y="3566802"/>
              <a:ext cx="1507122" cy="5063040"/>
            </a:xfrm>
            <a:prstGeom prst="rect">
              <a:avLst/>
            </a:prstGeom>
            <a:gradFill>
              <a:gsLst>
                <a:gs pos="0">
                  <a:srgbClr val="9CC2E5">
                    <a:alpha val="0"/>
                  </a:srgbClr>
                </a:gs>
                <a:gs pos="59000">
                  <a:srgbClr val="9CC2E5">
                    <a:alpha val="0"/>
                  </a:srgbClr>
                </a:gs>
                <a:gs pos="100000">
                  <a:srgbClr val="9CC2E5"/>
                </a:gs>
              </a:gsLst>
              <a:lin ang="1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35"/>
            <p:cNvSpPr/>
            <p:nvPr/>
          </p:nvSpPr>
          <p:spPr>
            <a:xfrm flipH="1" rot="5400000">
              <a:off x="3921534" y="1406934"/>
              <a:ext cx="1519355" cy="9382775"/>
            </a:xfrm>
            <a:prstGeom prst="rect">
              <a:avLst/>
            </a:prstGeom>
            <a:gradFill>
              <a:gsLst>
                <a:gs pos="0">
                  <a:srgbClr val="9CC2E5">
                    <a:alpha val="0"/>
                  </a:srgbClr>
                </a:gs>
                <a:gs pos="29000">
                  <a:srgbClr val="9CC2E5">
                    <a:alpha val="0"/>
                  </a:srgbClr>
                </a:gs>
                <a:gs pos="100000">
                  <a:srgbClr val="2E75B5"/>
                </a:gs>
              </a:gsLst>
              <a:lin ang="9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50" name="Google Shape;350;p35"/>
          <p:cNvSpPr txBox="1"/>
          <p:nvPr>
            <p:ph type="title"/>
          </p:nvPr>
        </p:nvSpPr>
        <p:spPr>
          <a:xfrm>
            <a:off x="838200" y="5595614"/>
            <a:ext cx="6850488" cy="9139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alibri"/>
              <a:buNone/>
            </a:pPr>
            <a:r>
              <a:rPr lang="hu-HU" sz="3200">
                <a:solidFill>
                  <a:srgbClr val="FFFFFF"/>
                </a:solidFill>
              </a:rPr>
              <a:t>Az üzemeltető főbb pénzügyi adatai</a:t>
            </a:r>
            <a:endParaRPr/>
          </a:p>
        </p:txBody>
      </p:sp>
      <p:pic>
        <p:nvPicPr>
          <p:cNvPr id="351" name="Google Shape;351;p35"/>
          <p:cNvPicPr preferRelativeResize="0"/>
          <p:nvPr/>
        </p:nvPicPr>
        <p:blipFill rotWithShape="1">
          <a:blip r:embed="rId3">
            <a:alphaModFix/>
          </a:blip>
          <a:srcRect b="0" l="0" r="0" t="0"/>
          <a:stretch/>
        </p:blipFill>
        <p:spPr>
          <a:xfrm>
            <a:off x="1396805" y="876300"/>
            <a:ext cx="4571219" cy="3668404"/>
          </a:xfrm>
          <a:prstGeom prst="rect">
            <a:avLst/>
          </a:prstGeom>
          <a:noFill/>
          <a:ln>
            <a:noFill/>
          </a:ln>
        </p:spPr>
      </p:pic>
      <p:pic>
        <p:nvPicPr>
          <p:cNvPr id="352" name="Google Shape;352;p35"/>
          <p:cNvPicPr preferRelativeResize="0"/>
          <p:nvPr/>
        </p:nvPicPr>
        <p:blipFill rotWithShape="1">
          <a:blip r:embed="rId4">
            <a:alphaModFix/>
          </a:blip>
          <a:srcRect b="0" l="0" r="0" t="0"/>
          <a:stretch/>
        </p:blipFill>
        <p:spPr>
          <a:xfrm>
            <a:off x="6794021" y="876300"/>
            <a:ext cx="3880200" cy="405242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6" name="Shape 356"/>
        <p:cNvGrpSpPr/>
        <p:nvPr/>
      </p:nvGrpSpPr>
      <p:grpSpPr>
        <a:xfrm>
          <a:off x="0" y="0"/>
          <a:ext cx="0" cy="0"/>
          <a:chOff x="0" y="0"/>
          <a:chExt cx="0" cy="0"/>
        </a:xfrm>
      </p:grpSpPr>
      <p:sp>
        <p:nvSpPr>
          <p:cNvPr id="357" name="Google Shape;357;p36"/>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58" name="Google Shape;358;p36"/>
          <p:cNvGrpSpPr/>
          <p:nvPr/>
        </p:nvGrpSpPr>
        <p:grpSpPr>
          <a:xfrm>
            <a:off x="4" y="1216597"/>
            <a:ext cx="731521" cy="673460"/>
            <a:chOff x="3940602" y="308034"/>
            <a:chExt cx="2116791" cy="3428999"/>
          </a:xfrm>
        </p:grpSpPr>
        <p:sp>
          <p:nvSpPr>
            <p:cNvPr id="359" name="Google Shape;359;p36"/>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36"/>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36"/>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62" name="Google Shape;362;p36"/>
          <p:cNvSpPr/>
          <p:nvPr/>
        </p:nvSpPr>
        <p:spPr>
          <a:xfrm>
            <a:off x="640079" y="613954"/>
            <a:ext cx="10907487"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36"/>
          <p:cNvSpPr txBox="1"/>
          <p:nvPr>
            <p:ph type="title"/>
          </p:nvPr>
        </p:nvSpPr>
        <p:spPr>
          <a:xfrm>
            <a:off x="1043631" y="809898"/>
            <a:ext cx="10173010"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100"/>
              <a:buFont typeface="Calibri"/>
              <a:buNone/>
            </a:pPr>
            <a:r>
              <a:rPr lang="hu-HU" sz="4100"/>
              <a:t>Kisebb – nagyobb,  még kisebb- még nagyobb </a:t>
            </a:r>
            <a:br>
              <a:rPr lang="hu-HU" sz="4100"/>
            </a:br>
            <a:r>
              <a:rPr lang="hu-HU" sz="4100"/>
              <a:t>A kategorizálás</a:t>
            </a:r>
            <a:endParaRPr/>
          </a:p>
        </p:txBody>
      </p:sp>
      <p:cxnSp>
        <p:nvCxnSpPr>
          <p:cNvPr id="364" name="Google Shape;364;p36"/>
          <p:cNvCxnSpPr/>
          <p:nvPr/>
        </p:nvCxnSpPr>
        <p:spPr>
          <a:xfrm rot="10800000">
            <a:off x="838200" y="6485313"/>
            <a:ext cx="10515600" cy="0"/>
          </a:xfrm>
          <a:prstGeom prst="straightConnector1">
            <a:avLst/>
          </a:prstGeom>
          <a:noFill/>
          <a:ln cap="flat" cmpd="sng" w="57150">
            <a:solidFill>
              <a:schemeClr val="accent4"/>
            </a:solidFill>
            <a:prstDash val="solid"/>
            <a:miter lim="800000"/>
            <a:headEnd len="sm" w="sm" type="none"/>
            <a:tailEnd len="sm" w="sm" type="none"/>
          </a:ln>
        </p:spPr>
      </p:cxnSp>
      <p:grpSp>
        <p:nvGrpSpPr>
          <p:cNvPr id="365" name="Google Shape;365;p36"/>
          <p:cNvGrpSpPr/>
          <p:nvPr/>
        </p:nvGrpSpPr>
        <p:grpSpPr>
          <a:xfrm>
            <a:off x="904602" y="3541652"/>
            <a:ext cx="10378439" cy="2161634"/>
            <a:chOff x="0" y="524133"/>
            <a:chExt cx="10378439" cy="2161634"/>
          </a:xfrm>
        </p:grpSpPr>
        <p:sp>
          <p:nvSpPr>
            <p:cNvPr id="366" name="Google Shape;366;p36"/>
            <p:cNvSpPr/>
            <p:nvPr/>
          </p:nvSpPr>
          <p:spPr>
            <a:xfrm>
              <a:off x="0" y="524133"/>
              <a:ext cx="2918936" cy="1853524"/>
            </a:xfrm>
            <a:prstGeom prst="roundRect">
              <a:avLst>
                <a:gd fmla="val 10000" name="adj"/>
              </a:avLst>
            </a:prstGeom>
            <a:solidFill>
              <a:schemeClr val="dk2"/>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6"/>
            <p:cNvSpPr/>
            <p:nvPr/>
          </p:nvSpPr>
          <p:spPr>
            <a:xfrm>
              <a:off x="324326" y="832243"/>
              <a:ext cx="2918936" cy="1853524"/>
            </a:xfrm>
            <a:prstGeom prst="roundRect">
              <a:avLst>
                <a:gd fmla="val 10000" name="adj"/>
              </a:avLst>
            </a:prstGeom>
            <a:solidFill>
              <a:schemeClr val="lt2">
                <a:alpha val="89803"/>
              </a:schemeClr>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6"/>
            <p:cNvSpPr txBox="1"/>
            <p:nvPr/>
          </p:nvSpPr>
          <p:spPr>
            <a:xfrm>
              <a:off x="378614" y="886531"/>
              <a:ext cx="2810360" cy="1744948"/>
            </a:xfrm>
            <a:prstGeom prst="rect">
              <a:avLst/>
            </a:prstGeom>
            <a:noFill/>
            <a:ln>
              <a:noFill/>
            </a:ln>
          </p:spPr>
          <p:txBody>
            <a:bodyPr anchorCtr="0" anchor="ctr" bIns="102850" lIns="102850" spcFirstLastPara="1" rIns="102850" wrap="square" tIns="102850">
              <a:noAutofit/>
            </a:bodyPr>
            <a:lstStyle/>
            <a:p>
              <a:pPr indent="0" lvl="0" marL="0" marR="0" rtl="0" algn="ctr">
                <a:lnSpc>
                  <a:spcPct val="90000"/>
                </a:lnSpc>
                <a:spcBef>
                  <a:spcPts val="0"/>
                </a:spcBef>
                <a:spcAft>
                  <a:spcPts val="0"/>
                </a:spcAft>
                <a:buClr>
                  <a:schemeClr val="dk1"/>
                </a:buClr>
                <a:buSzPts val="2700"/>
                <a:buFont typeface="Calibri"/>
                <a:buNone/>
              </a:pPr>
              <a:r>
                <a:rPr lang="hu-HU" sz="2700">
                  <a:solidFill>
                    <a:schemeClr val="dk1"/>
                  </a:solidFill>
                  <a:latin typeface="Calibri"/>
                  <a:ea typeface="Calibri"/>
                  <a:cs typeface="Calibri"/>
                  <a:sym typeface="Calibri"/>
                </a:rPr>
                <a:t>1. kisebb sportközpontok: fitnesstermek, teniszpályák </a:t>
              </a:r>
              <a:endParaRPr sz="2700">
                <a:solidFill>
                  <a:schemeClr val="dk1"/>
                </a:solidFill>
                <a:latin typeface="Calibri"/>
                <a:ea typeface="Calibri"/>
                <a:cs typeface="Calibri"/>
                <a:sym typeface="Calibri"/>
              </a:endParaRPr>
            </a:p>
          </p:txBody>
        </p:sp>
        <p:sp>
          <p:nvSpPr>
            <p:cNvPr id="369" name="Google Shape;369;p36"/>
            <p:cNvSpPr/>
            <p:nvPr/>
          </p:nvSpPr>
          <p:spPr>
            <a:xfrm>
              <a:off x="3567588" y="524133"/>
              <a:ext cx="2918936" cy="1853524"/>
            </a:xfrm>
            <a:prstGeom prst="roundRect">
              <a:avLst>
                <a:gd fmla="val 10000" name="adj"/>
              </a:avLst>
            </a:prstGeom>
            <a:solidFill>
              <a:schemeClr val="dk2"/>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6"/>
            <p:cNvSpPr/>
            <p:nvPr/>
          </p:nvSpPr>
          <p:spPr>
            <a:xfrm>
              <a:off x="3891915" y="832243"/>
              <a:ext cx="2918936" cy="1853524"/>
            </a:xfrm>
            <a:prstGeom prst="roundRect">
              <a:avLst>
                <a:gd fmla="val 10000" name="adj"/>
              </a:avLst>
            </a:prstGeom>
            <a:solidFill>
              <a:schemeClr val="lt2">
                <a:alpha val="89803"/>
              </a:schemeClr>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6"/>
            <p:cNvSpPr txBox="1"/>
            <p:nvPr/>
          </p:nvSpPr>
          <p:spPr>
            <a:xfrm>
              <a:off x="3946203" y="886531"/>
              <a:ext cx="2810360" cy="1744948"/>
            </a:xfrm>
            <a:prstGeom prst="rect">
              <a:avLst/>
            </a:prstGeom>
            <a:noFill/>
            <a:ln>
              <a:noFill/>
            </a:ln>
          </p:spPr>
          <p:txBody>
            <a:bodyPr anchorCtr="0" anchor="ctr" bIns="102850" lIns="102850" spcFirstLastPara="1" rIns="102850" wrap="square" tIns="102850">
              <a:noAutofit/>
            </a:bodyPr>
            <a:lstStyle/>
            <a:p>
              <a:pPr indent="0" lvl="0" marL="0" marR="0" rtl="0" algn="ctr">
                <a:lnSpc>
                  <a:spcPct val="90000"/>
                </a:lnSpc>
                <a:spcBef>
                  <a:spcPts val="0"/>
                </a:spcBef>
                <a:spcAft>
                  <a:spcPts val="0"/>
                </a:spcAft>
                <a:buClr>
                  <a:schemeClr val="dk1"/>
                </a:buClr>
                <a:buSzPts val="2700"/>
                <a:buFont typeface="Calibri"/>
                <a:buNone/>
              </a:pPr>
              <a:r>
                <a:rPr lang="hu-HU" sz="2700">
                  <a:solidFill>
                    <a:schemeClr val="dk1"/>
                  </a:solidFill>
                  <a:latin typeface="Calibri"/>
                  <a:ea typeface="Calibri"/>
                  <a:cs typeface="Calibri"/>
                  <a:sym typeface="Calibri"/>
                </a:rPr>
                <a:t>2. közepes sportközpontok: tornacsarnokok</a:t>
              </a:r>
              <a:endParaRPr sz="2700">
                <a:solidFill>
                  <a:schemeClr val="dk1"/>
                </a:solidFill>
                <a:latin typeface="Calibri"/>
                <a:ea typeface="Calibri"/>
                <a:cs typeface="Calibri"/>
                <a:sym typeface="Calibri"/>
              </a:endParaRPr>
            </a:p>
          </p:txBody>
        </p:sp>
        <p:sp>
          <p:nvSpPr>
            <p:cNvPr id="372" name="Google Shape;372;p36"/>
            <p:cNvSpPr/>
            <p:nvPr/>
          </p:nvSpPr>
          <p:spPr>
            <a:xfrm>
              <a:off x="7135177" y="524133"/>
              <a:ext cx="2918936" cy="1853524"/>
            </a:xfrm>
            <a:prstGeom prst="roundRect">
              <a:avLst>
                <a:gd fmla="val 10000" name="adj"/>
              </a:avLst>
            </a:prstGeom>
            <a:solidFill>
              <a:schemeClr val="dk2"/>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6"/>
            <p:cNvSpPr/>
            <p:nvPr/>
          </p:nvSpPr>
          <p:spPr>
            <a:xfrm>
              <a:off x="7459503" y="832243"/>
              <a:ext cx="2918936" cy="1853524"/>
            </a:xfrm>
            <a:prstGeom prst="roundRect">
              <a:avLst>
                <a:gd fmla="val 10000" name="adj"/>
              </a:avLst>
            </a:prstGeom>
            <a:solidFill>
              <a:schemeClr val="lt2">
                <a:alpha val="89803"/>
              </a:schemeClr>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6"/>
            <p:cNvSpPr txBox="1"/>
            <p:nvPr/>
          </p:nvSpPr>
          <p:spPr>
            <a:xfrm>
              <a:off x="7513791" y="886531"/>
              <a:ext cx="2810360" cy="1744948"/>
            </a:xfrm>
            <a:prstGeom prst="rect">
              <a:avLst/>
            </a:prstGeom>
            <a:noFill/>
            <a:ln>
              <a:noFill/>
            </a:ln>
          </p:spPr>
          <p:txBody>
            <a:bodyPr anchorCtr="0" anchor="ctr" bIns="102850" lIns="102850" spcFirstLastPara="1" rIns="102850" wrap="square" tIns="102850">
              <a:noAutofit/>
            </a:bodyPr>
            <a:lstStyle/>
            <a:p>
              <a:pPr indent="0" lvl="0" marL="0" marR="0" rtl="0" algn="ctr">
                <a:lnSpc>
                  <a:spcPct val="90000"/>
                </a:lnSpc>
                <a:spcBef>
                  <a:spcPts val="0"/>
                </a:spcBef>
                <a:spcAft>
                  <a:spcPts val="0"/>
                </a:spcAft>
                <a:buClr>
                  <a:schemeClr val="dk1"/>
                </a:buClr>
                <a:buSzPts val="2700"/>
                <a:buFont typeface="Calibri"/>
                <a:buNone/>
              </a:pPr>
              <a:r>
                <a:rPr lang="hu-HU" sz="2700">
                  <a:solidFill>
                    <a:schemeClr val="dk1"/>
                  </a:solidFill>
                  <a:latin typeface="Calibri"/>
                  <a:ea typeface="Calibri"/>
                  <a:cs typeface="Calibri"/>
                  <a:sym typeface="Calibri"/>
                </a:rPr>
                <a:t>3. arénák – ideiglenes és többcélú hasznosítású</a:t>
              </a:r>
              <a:endParaRPr sz="2700">
                <a:solidFill>
                  <a:schemeClr val="dk1"/>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8" name="Shape 378"/>
        <p:cNvGrpSpPr/>
        <p:nvPr/>
      </p:nvGrpSpPr>
      <p:grpSpPr>
        <a:xfrm>
          <a:off x="0" y="0"/>
          <a:ext cx="0" cy="0"/>
          <a:chOff x="0" y="0"/>
          <a:chExt cx="0" cy="0"/>
        </a:xfrm>
      </p:grpSpPr>
      <p:sp>
        <p:nvSpPr>
          <p:cNvPr id="379" name="Google Shape;379;p37"/>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80" name="Google Shape;380;p37"/>
          <p:cNvGrpSpPr/>
          <p:nvPr/>
        </p:nvGrpSpPr>
        <p:grpSpPr>
          <a:xfrm>
            <a:off x="838200" y="1166084"/>
            <a:ext cx="10515600" cy="4600574"/>
            <a:chOff x="0" y="410304"/>
            <a:chExt cx="10515600" cy="4600574"/>
          </a:xfrm>
        </p:grpSpPr>
        <p:sp>
          <p:nvSpPr>
            <p:cNvPr id="381" name="Google Shape;381;p37"/>
            <p:cNvSpPr/>
            <p:nvPr/>
          </p:nvSpPr>
          <p:spPr>
            <a:xfrm>
              <a:off x="0" y="410304"/>
              <a:ext cx="3286125" cy="4600574"/>
            </a:xfrm>
            <a:prstGeom prst="rect">
              <a:avLst/>
            </a:prstGeom>
            <a:solidFill>
              <a:srgbClr val="CFDEEF">
                <a:alpha val="89803"/>
              </a:srgbClr>
            </a:solidFill>
            <a:ln cap="flat" cmpd="sng" w="12700">
              <a:solidFill>
                <a:srgbClr val="CFDEEF">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7"/>
            <p:cNvSpPr txBox="1"/>
            <p:nvPr/>
          </p:nvSpPr>
          <p:spPr>
            <a:xfrm>
              <a:off x="0" y="2158522"/>
              <a:ext cx="3286125" cy="2760345"/>
            </a:xfrm>
            <a:prstGeom prst="rect">
              <a:avLst/>
            </a:prstGeom>
            <a:noFill/>
            <a:ln>
              <a:noFill/>
            </a:ln>
          </p:spPr>
          <p:txBody>
            <a:bodyPr anchorCtr="0" anchor="t" bIns="330200" lIns="256175" spcFirstLastPara="1" rIns="256175" wrap="square" tIns="330200">
              <a:noAutofit/>
            </a:bodyPr>
            <a:lstStyle/>
            <a:p>
              <a:pPr indent="0" lvl="0" marL="0" marR="0" rtl="0" algn="l">
                <a:lnSpc>
                  <a:spcPct val="90000"/>
                </a:lnSpc>
                <a:spcBef>
                  <a:spcPts val="0"/>
                </a:spcBef>
                <a:spcAft>
                  <a:spcPts val="0"/>
                </a:spcAft>
                <a:buClr>
                  <a:schemeClr val="dk1"/>
                </a:buClr>
                <a:buSzPts val="2000"/>
                <a:buFont typeface="Calibri"/>
                <a:buNone/>
              </a:pPr>
              <a:r>
                <a:rPr lang="hu-HU" sz="2000">
                  <a:solidFill>
                    <a:schemeClr val="dk1"/>
                  </a:solidFill>
                  <a:latin typeface="Calibri"/>
                  <a:ea typeface="Calibri"/>
                  <a:cs typeface="Calibri"/>
                  <a:sym typeface="Calibri"/>
                </a:rPr>
                <a:t>1. kisebb sportlétesítmények</a:t>
              </a:r>
              <a:endParaRPr/>
            </a:p>
            <a:p>
              <a:pPr indent="0" lvl="0" marL="0" marR="0" rtl="0" algn="l">
                <a:lnSpc>
                  <a:spcPct val="90000"/>
                </a:lnSpc>
                <a:spcBef>
                  <a:spcPts val="700"/>
                </a:spcBef>
                <a:spcAft>
                  <a:spcPts val="0"/>
                </a:spcAft>
                <a:buClr>
                  <a:schemeClr val="dk1"/>
                </a:buClr>
                <a:buSzPts val="2000"/>
                <a:buFont typeface="Calibri"/>
                <a:buNone/>
              </a:pPr>
              <a:r>
                <a:rPr lang="hu-HU" sz="2000">
                  <a:solidFill>
                    <a:schemeClr val="dk1"/>
                  </a:solidFill>
                  <a:latin typeface="Calibri"/>
                  <a:ea typeface="Calibri"/>
                  <a:cs typeface="Calibri"/>
                  <a:sym typeface="Calibri"/>
                </a:rPr>
                <a:t>egyszerűbb, hatásvizsgálat nélkül is, egyéb célú hasznosítás</a:t>
              </a:r>
              <a:endParaRPr sz="2000">
                <a:solidFill>
                  <a:schemeClr val="dk1"/>
                </a:solidFill>
                <a:latin typeface="Calibri"/>
                <a:ea typeface="Calibri"/>
                <a:cs typeface="Calibri"/>
                <a:sym typeface="Calibri"/>
              </a:endParaRPr>
            </a:p>
          </p:txBody>
        </p:sp>
        <p:sp>
          <p:nvSpPr>
            <p:cNvPr id="383" name="Google Shape;383;p37"/>
            <p:cNvSpPr/>
            <p:nvPr/>
          </p:nvSpPr>
          <p:spPr>
            <a:xfrm>
              <a:off x="952976" y="870361"/>
              <a:ext cx="1380172" cy="1380172"/>
            </a:xfrm>
            <a:prstGeom prst="ellipse">
              <a:avLst/>
            </a:prstGeom>
            <a:solidFill>
              <a:srgbClr val="599BD5"/>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7"/>
            <p:cNvSpPr txBox="1"/>
            <p:nvPr/>
          </p:nvSpPr>
          <p:spPr>
            <a:xfrm>
              <a:off x="1155098" y="1072483"/>
              <a:ext cx="975928" cy="975928"/>
            </a:xfrm>
            <a:prstGeom prst="rect">
              <a:avLst/>
            </a:prstGeom>
            <a:noFill/>
            <a:ln>
              <a:noFill/>
            </a:ln>
          </p:spPr>
          <p:txBody>
            <a:bodyPr anchorCtr="0" anchor="ctr" bIns="12700" lIns="107600" spcFirstLastPara="1" rIns="107600" wrap="square" tIns="12700">
              <a:noAutofit/>
            </a:bodyPr>
            <a:lstStyle/>
            <a:p>
              <a:pPr indent="0" lvl="0" marL="0" marR="0" rtl="0" algn="ctr">
                <a:lnSpc>
                  <a:spcPct val="90000"/>
                </a:lnSpc>
                <a:spcBef>
                  <a:spcPts val="0"/>
                </a:spcBef>
                <a:spcAft>
                  <a:spcPts val="0"/>
                </a:spcAft>
                <a:buClr>
                  <a:schemeClr val="lt1"/>
                </a:buClr>
                <a:buSzPts val="4800"/>
                <a:buFont typeface="Calibri"/>
                <a:buNone/>
              </a:pPr>
              <a:r>
                <a:rPr lang="hu-HU" sz="4800">
                  <a:solidFill>
                    <a:schemeClr val="lt1"/>
                  </a:solidFill>
                  <a:latin typeface="Calibri"/>
                  <a:ea typeface="Calibri"/>
                  <a:cs typeface="Calibri"/>
                  <a:sym typeface="Calibri"/>
                </a:rPr>
                <a:t>1</a:t>
              </a:r>
              <a:endParaRPr/>
            </a:p>
          </p:txBody>
        </p:sp>
        <p:sp>
          <p:nvSpPr>
            <p:cNvPr id="385" name="Google Shape;385;p37"/>
            <p:cNvSpPr/>
            <p:nvPr/>
          </p:nvSpPr>
          <p:spPr>
            <a:xfrm>
              <a:off x="0" y="5010806"/>
              <a:ext cx="3286125" cy="72"/>
            </a:xfrm>
            <a:prstGeom prst="rect">
              <a:avLst/>
            </a:prstGeom>
            <a:solidFill>
              <a:srgbClr val="53C1CE"/>
            </a:solidFill>
            <a:ln cap="flat" cmpd="sng" w="12700">
              <a:solidFill>
                <a:srgbClr val="53C1CE"/>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7"/>
            <p:cNvSpPr/>
            <p:nvPr/>
          </p:nvSpPr>
          <p:spPr>
            <a:xfrm>
              <a:off x="3614737" y="410304"/>
              <a:ext cx="3286125" cy="4600574"/>
            </a:xfrm>
            <a:prstGeom prst="rect">
              <a:avLst/>
            </a:prstGeom>
            <a:solidFill>
              <a:srgbClr val="CCE8DD">
                <a:alpha val="89803"/>
              </a:srgbClr>
            </a:solidFill>
            <a:ln cap="flat" cmpd="sng" w="12700">
              <a:solidFill>
                <a:srgbClr val="CCE8D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7"/>
            <p:cNvSpPr txBox="1"/>
            <p:nvPr/>
          </p:nvSpPr>
          <p:spPr>
            <a:xfrm>
              <a:off x="3614737" y="2158522"/>
              <a:ext cx="3286125" cy="2760345"/>
            </a:xfrm>
            <a:prstGeom prst="rect">
              <a:avLst/>
            </a:prstGeom>
            <a:noFill/>
            <a:ln>
              <a:noFill/>
            </a:ln>
          </p:spPr>
          <p:txBody>
            <a:bodyPr anchorCtr="0" anchor="t" bIns="330200" lIns="256175" spcFirstLastPara="1" rIns="256175" wrap="square" tIns="330200">
              <a:noAutofit/>
            </a:bodyPr>
            <a:lstStyle/>
            <a:p>
              <a:pPr indent="0" lvl="0" marL="0" marR="0" rtl="0" algn="l">
                <a:lnSpc>
                  <a:spcPct val="90000"/>
                </a:lnSpc>
                <a:spcBef>
                  <a:spcPts val="0"/>
                </a:spcBef>
                <a:spcAft>
                  <a:spcPts val="0"/>
                </a:spcAft>
                <a:buClr>
                  <a:schemeClr val="dk1"/>
                </a:buClr>
                <a:buSzPts val="2000"/>
                <a:buFont typeface="Calibri"/>
                <a:buNone/>
              </a:pPr>
              <a:r>
                <a:rPr lang="hu-HU" sz="2000">
                  <a:solidFill>
                    <a:schemeClr val="dk1"/>
                  </a:solidFill>
                  <a:latin typeface="Calibri"/>
                  <a:ea typeface="Calibri"/>
                  <a:cs typeface="Calibri"/>
                  <a:sym typeface="Calibri"/>
                </a:rPr>
                <a:t>2. közepes sportközpontok</a:t>
              </a:r>
              <a:endParaRPr/>
            </a:p>
            <a:p>
              <a:pPr indent="0" lvl="0" marL="0" marR="0" rtl="0" algn="l">
                <a:lnSpc>
                  <a:spcPct val="90000"/>
                </a:lnSpc>
                <a:spcBef>
                  <a:spcPts val="700"/>
                </a:spcBef>
                <a:spcAft>
                  <a:spcPts val="0"/>
                </a:spcAft>
                <a:buClr>
                  <a:schemeClr val="dk1"/>
                </a:buClr>
                <a:buSzPts val="2000"/>
                <a:buFont typeface="Calibri"/>
                <a:buNone/>
              </a:pPr>
              <a:r>
                <a:rPr lang="hu-HU" sz="2000">
                  <a:solidFill>
                    <a:schemeClr val="dk1"/>
                  </a:solidFill>
                  <a:latin typeface="Calibri"/>
                  <a:ea typeface="Calibri"/>
                  <a:cs typeface="Calibri"/>
                  <a:sym typeface="Calibri"/>
                </a:rPr>
                <a:t> megjelennek már a kisebb egyesületek, iskolák által is igénybe vett, rendezvényekre is hasznosított</a:t>
              </a:r>
              <a:endParaRPr sz="2000">
                <a:solidFill>
                  <a:schemeClr val="dk1"/>
                </a:solidFill>
                <a:latin typeface="Calibri"/>
                <a:ea typeface="Calibri"/>
                <a:cs typeface="Calibri"/>
                <a:sym typeface="Calibri"/>
              </a:endParaRPr>
            </a:p>
          </p:txBody>
        </p:sp>
        <p:sp>
          <p:nvSpPr>
            <p:cNvPr id="388" name="Google Shape;388;p37"/>
            <p:cNvSpPr/>
            <p:nvPr/>
          </p:nvSpPr>
          <p:spPr>
            <a:xfrm>
              <a:off x="4567713" y="870361"/>
              <a:ext cx="1380172" cy="1380172"/>
            </a:xfrm>
            <a:prstGeom prst="ellipse">
              <a:avLst/>
            </a:prstGeom>
            <a:solidFill>
              <a:srgbClr val="4EC7A5"/>
            </a:solidFill>
            <a:ln cap="flat" cmpd="sng" w="12700">
              <a:solidFill>
                <a:srgbClr val="4EC7A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7"/>
            <p:cNvSpPr txBox="1"/>
            <p:nvPr/>
          </p:nvSpPr>
          <p:spPr>
            <a:xfrm>
              <a:off x="4769835" y="1072483"/>
              <a:ext cx="975928" cy="975928"/>
            </a:xfrm>
            <a:prstGeom prst="rect">
              <a:avLst/>
            </a:prstGeom>
            <a:noFill/>
            <a:ln>
              <a:noFill/>
            </a:ln>
          </p:spPr>
          <p:txBody>
            <a:bodyPr anchorCtr="0" anchor="ctr" bIns="12700" lIns="107600" spcFirstLastPara="1" rIns="107600" wrap="square" tIns="12700">
              <a:noAutofit/>
            </a:bodyPr>
            <a:lstStyle/>
            <a:p>
              <a:pPr indent="0" lvl="0" marL="0" marR="0" rtl="0" algn="ctr">
                <a:lnSpc>
                  <a:spcPct val="90000"/>
                </a:lnSpc>
                <a:spcBef>
                  <a:spcPts val="0"/>
                </a:spcBef>
                <a:spcAft>
                  <a:spcPts val="0"/>
                </a:spcAft>
                <a:buClr>
                  <a:schemeClr val="lt1"/>
                </a:buClr>
                <a:buSzPts val="4800"/>
                <a:buFont typeface="Calibri"/>
                <a:buNone/>
              </a:pPr>
              <a:r>
                <a:rPr lang="hu-HU" sz="4800">
                  <a:solidFill>
                    <a:schemeClr val="lt1"/>
                  </a:solidFill>
                  <a:latin typeface="Calibri"/>
                  <a:ea typeface="Calibri"/>
                  <a:cs typeface="Calibri"/>
                  <a:sym typeface="Calibri"/>
                </a:rPr>
                <a:t>2</a:t>
              </a:r>
              <a:endParaRPr/>
            </a:p>
          </p:txBody>
        </p:sp>
        <p:sp>
          <p:nvSpPr>
            <p:cNvPr id="390" name="Google Shape;390;p37"/>
            <p:cNvSpPr/>
            <p:nvPr/>
          </p:nvSpPr>
          <p:spPr>
            <a:xfrm>
              <a:off x="3614737" y="5010806"/>
              <a:ext cx="3286125" cy="72"/>
            </a:xfrm>
            <a:prstGeom prst="rect">
              <a:avLst/>
            </a:prstGeom>
            <a:solidFill>
              <a:srgbClr val="49C073"/>
            </a:solidFill>
            <a:ln cap="flat" cmpd="sng" w="12700">
              <a:solidFill>
                <a:srgbClr val="49C07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7"/>
            <p:cNvSpPr/>
            <p:nvPr/>
          </p:nvSpPr>
          <p:spPr>
            <a:xfrm>
              <a:off x="7229475" y="410304"/>
              <a:ext cx="3286125" cy="4600574"/>
            </a:xfrm>
            <a:prstGeom prst="rect">
              <a:avLst/>
            </a:prstGeom>
            <a:solidFill>
              <a:srgbClr val="D3E1CC">
                <a:alpha val="89803"/>
              </a:srgbClr>
            </a:solidFill>
            <a:ln cap="flat" cmpd="sng" w="12700">
              <a:solidFill>
                <a:srgbClr val="D3E1CC">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7"/>
            <p:cNvSpPr txBox="1"/>
            <p:nvPr/>
          </p:nvSpPr>
          <p:spPr>
            <a:xfrm>
              <a:off x="7229475" y="2158522"/>
              <a:ext cx="3286125" cy="2760345"/>
            </a:xfrm>
            <a:prstGeom prst="rect">
              <a:avLst/>
            </a:prstGeom>
            <a:noFill/>
            <a:ln>
              <a:noFill/>
            </a:ln>
          </p:spPr>
          <p:txBody>
            <a:bodyPr anchorCtr="0" anchor="t" bIns="330200" lIns="256175" spcFirstLastPara="1" rIns="256175" wrap="square" tIns="330200">
              <a:noAutofit/>
            </a:bodyPr>
            <a:lstStyle/>
            <a:p>
              <a:pPr indent="0" lvl="0" marL="0" marR="0" rtl="0" algn="l">
                <a:lnSpc>
                  <a:spcPct val="90000"/>
                </a:lnSpc>
                <a:spcBef>
                  <a:spcPts val="0"/>
                </a:spcBef>
                <a:spcAft>
                  <a:spcPts val="0"/>
                </a:spcAft>
                <a:buClr>
                  <a:schemeClr val="dk1"/>
                </a:buClr>
                <a:buSzPts val="2000"/>
                <a:buFont typeface="Calibri"/>
                <a:buNone/>
              </a:pPr>
              <a:r>
                <a:rPr lang="hu-HU" sz="2000">
                  <a:solidFill>
                    <a:schemeClr val="dk1"/>
                  </a:solidFill>
                  <a:latin typeface="Calibri"/>
                  <a:ea typeface="Calibri"/>
                  <a:cs typeface="Calibri"/>
                  <a:sym typeface="Calibri"/>
                </a:rPr>
                <a:t>3. arénák </a:t>
              </a:r>
              <a:endParaRPr/>
            </a:p>
            <a:p>
              <a:pPr indent="0" lvl="0" marL="0" marR="0" rtl="0" algn="l">
                <a:lnSpc>
                  <a:spcPct val="90000"/>
                </a:lnSpc>
                <a:spcBef>
                  <a:spcPts val="700"/>
                </a:spcBef>
                <a:spcAft>
                  <a:spcPts val="0"/>
                </a:spcAft>
                <a:buClr>
                  <a:schemeClr val="dk1"/>
                </a:buClr>
                <a:buSzPts val="2000"/>
                <a:buFont typeface="Calibri"/>
                <a:buNone/>
              </a:pPr>
              <a:r>
                <a:rPr lang="hu-HU" sz="2000">
                  <a:solidFill>
                    <a:schemeClr val="dk1"/>
                  </a:solidFill>
                  <a:latin typeface="Calibri"/>
                  <a:ea typeface="Calibri"/>
                  <a:cs typeface="Calibri"/>
                  <a:sym typeface="Calibri"/>
                </a:rPr>
                <a:t> hatásvizsgálat, elemzések szükségesek, tágabb gazdasági környezet , fenntarthatóság vizsgálata</a:t>
              </a:r>
              <a:endParaRPr sz="2000">
                <a:solidFill>
                  <a:schemeClr val="dk1"/>
                </a:solidFill>
                <a:latin typeface="Calibri"/>
                <a:ea typeface="Calibri"/>
                <a:cs typeface="Calibri"/>
                <a:sym typeface="Calibri"/>
              </a:endParaRPr>
            </a:p>
          </p:txBody>
        </p:sp>
        <p:sp>
          <p:nvSpPr>
            <p:cNvPr id="393" name="Google Shape;393;p37"/>
            <p:cNvSpPr/>
            <p:nvPr/>
          </p:nvSpPr>
          <p:spPr>
            <a:xfrm>
              <a:off x="8182451" y="870361"/>
              <a:ext cx="1380172" cy="1380172"/>
            </a:xfrm>
            <a:prstGeom prst="ellipse">
              <a:avLst/>
            </a:prstGeom>
            <a:solidFill>
              <a:srgbClr val="49B845"/>
            </a:solidFill>
            <a:ln cap="flat" cmpd="sng" w="12700">
              <a:solidFill>
                <a:srgbClr val="49B84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7"/>
            <p:cNvSpPr txBox="1"/>
            <p:nvPr/>
          </p:nvSpPr>
          <p:spPr>
            <a:xfrm>
              <a:off x="8384573" y="1072483"/>
              <a:ext cx="975928" cy="975928"/>
            </a:xfrm>
            <a:prstGeom prst="rect">
              <a:avLst/>
            </a:prstGeom>
            <a:noFill/>
            <a:ln>
              <a:noFill/>
            </a:ln>
          </p:spPr>
          <p:txBody>
            <a:bodyPr anchorCtr="0" anchor="ctr" bIns="12700" lIns="107600" spcFirstLastPara="1" rIns="107600" wrap="square" tIns="12700">
              <a:noAutofit/>
            </a:bodyPr>
            <a:lstStyle/>
            <a:p>
              <a:pPr indent="0" lvl="0" marL="0" marR="0" rtl="0" algn="ctr">
                <a:lnSpc>
                  <a:spcPct val="90000"/>
                </a:lnSpc>
                <a:spcBef>
                  <a:spcPts val="0"/>
                </a:spcBef>
                <a:spcAft>
                  <a:spcPts val="0"/>
                </a:spcAft>
                <a:buClr>
                  <a:schemeClr val="lt1"/>
                </a:buClr>
                <a:buSzPts val="4800"/>
                <a:buFont typeface="Calibri"/>
                <a:buNone/>
              </a:pPr>
              <a:r>
                <a:rPr lang="hu-HU" sz="4800">
                  <a:solidFill>
                    <a:schemeClr val="lt1"/>
                  </a:solidFill>
                  <a:latin typeface="Calibri"/>
                  <a:ea typeface="Calibri"/>
                  <a:cs typeface="Calibri"/>
                  <a:sym typeface="Calibri"/>
                </a:rPr>
                <a:t>3</a:t>
              </a:r>
              <a:endParaRPr/>
            </a:p>
          </p:txBody>
        </p:sp>
        <p:sp>
          <p:nvSpPr>
            <p:cNvPr id="395" name="Google Shape;395;p37"/>
            <p:cNvSpPr/>
            <p:nvPr/>
          </p:nvSpPr>
          <p:spPr>
            <a:xfrm>
              <a:off x="7229475" y="5010806"/>
              <a:ext cx="3286125" cy="72"/>
            </a:xfrm>
            <a:prstGeom prst="rect">
              <a:avLst/>
            </a:prstGeom>
            <a:solidFill>
              <a:srgbClr val="6FAB46"/>
            </a:solidFill>
            <a:ln cap="flat" cmpd="sng" w="12700">
              <a:solidFill>
                <a:srgbClr val="6FAB46"/>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9" name="Shape 399"/>
        <p:cNvGrpSpPr/>
        <p:nvPr/>
      </p:nvGrpSpPr>
      <p:grpSpPr>
        <a:xfrm>
          <a:off x="0" y="0"/>
          <a:ext cx="0" cy="0"/>
          <a:chOff x="0" y="0"/>
          <a:chExt cx="0" cy="0"/>
        </a:xfrm>
      </p:grpSpPr>
      <p:sp>
        <p:nvSpPr>
          <p:cNvPr id="400" name="Google Shape;400;p3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38"/>
          <p:cNvSpPr/>
          <p:nvPr/>
        </p:nvSpPr>
        <p:spPr>
          <a:xfrm flipH="1" rot="-2700000">
            <a:off x="-376156" y="-253670"/>
            <a:ext cx="1827638" cy="1376989"/>
          </a:xfrm>
          <a:custGeom>
            <a:rect b="b" l="l" r="r" t="t"/>
            <a:pathLst>
              <a:path extrusionOk="0" h="1376989" w="1827638">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38"/>
          <p:cNvSpPr/>
          <p:nvPr/>
        </p:nvSpPr>
        <p:spPr>
          <a:xfrm flipH="1" rot="-2700000">
            <a:off x="891641" y="422146"/>
            <a:ext cx="645368" cy="64536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38"/>
          <p:cNvSpPr/>
          <p:nvPr/>
        </p:nvSpPr>
        <p:spPr>
          <a:xfrm flipH="1" rot="-2700000">
            <a:off x="10043482" y="655140"/>
            <a:ext cx="687472" cy="687472"/>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38"/>
          <p:cNvSpPr/>
          <p:nvPr/>
        </p:nvSpPr>
        <p:spPr>
          <a:xfrm flipH="1" rot="10800000">
            <a:off x="9356643" y="0"/>
            <a:ext cx="2835357" cy="1480837"/>
          </a:xfrm>
          <a:custGeom>
            <a:rect b="b" l="l" r="r" t="t"/>
            <a:pathLst>
              <a:path extrusionOk="0" h="1480837" w="2835357">
                <a:moveTo>
                  <a:pt x="2835357" y="1480837"/>
                </a:moveTo>
                <a:lnTo>
                  <a:pt x="0" y="1480837"/>
                </a:lnTo>
                <a:lnTo>
                  <a:pt x="1552727" y="0"/>
                </a:lnTo>
                <a:lnTo>
                  <a:pt x="2835357" y="1223245"/>
                </a:lnTo>
                <a:close/>
              </a:path>
            </a:pathLst>
          </a:cu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5" name="Google Shape;405;p38"/>
          <p:cNvSpPr/>
          <p:nvPr/>
        </p:nvSpPr>
        <p:spPr>
          <a:xfrm flipH="1">
            <a:off x="7976344" y="6115501"/>
            <a:ext cx="1494513" cy="742499"/>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képen diagram, szöveg, sor, Diagram látható&#10;&#10;Automatikusan generált leírás" id="406" name="Google Shape;406;p38"/>
          <p:cNvPicPr preferRelativeResize="0"/>
          <p:nvPr>
            <p:ph idx="1" type="body"/>
          </p:nvPr>
        </p:nvPicPr>
        <p:blipFill rotWithShape="1">
          <a:blip r:embed="rId3">
            <a:alphaModFix/>
          </a:blip>
          <a:srcRect b="0" l="0" r="0" t="0"/>
          <a:stretch/>
        </p:blipFill>
        <p:spPr>
          <a:xfrm>
            <a:off x="2466641" y="643467"/>
            <a:ext cx="7258717" cy="5571065"/>
          </a:xfrm>
          <a:prstGeom prst="rect">
            <a:avLst/>
          </a:prstGeom>
          <a:noFill/>
          <a:ln>
            <a:noFill/>
          </a:ln>
        </p:spPr>
      </p:pic>
      <p:sp>
        <p:nvSpPr>
          <p:cNvPr id="407" name="Google Shape;407;p38"/>
          <p:cNvSpPr/>
          <p:nvPr/>
        </p:nvSpPr>
        <p:spPr>
          <a:xfrm flipH="1">
            <a:off x="7604080" y="6453143"/>
            <a:ext cx="814903" cy="404857"/>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1" name="Shape 411"/>
        <p:cNvGrpSpPr/>
        <p:nvPr/>
      </p:nvGrpSpPr>
      <p:grpSpPr>
        <a:xfrm>
          <a:off x="0" y="0"/>
          <a:ext cx="0" cy="0"/>
          <a:chOff x="0" y="0"/>
          <a:chExt cx="0" cy="0"/>
        </a:xfrm>
      </p:grpSpPr>
      <p:sp>
        <p:nvSpPr>
          <p:cNvPr id="412" name="Google Shape;412;p3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3" name="Google Shape;413;p3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39"/>
          <p:cNvSpPr/>
          <p:nvPr/>
        </p:nvSpPr>
        <p:spPr>
          <a:xfrm flipH="1" rot="5400000">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5" name="Google Shape;415;p39"/>
          <p:cNvSpPr/>
          <p:nvPr/>
        </p:nvSpPr>
        <p:spPr>
          <a:xfrm flipH="1" rot="5400000">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6" name="Google Shape;416;p39"/>
          <p:cNvSpPr/>
          <p:nvPr/>
        </p:nvSpPr>
        <p:spPr>
          <a:xfrm flipH="1" rot="5400000">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7" name="Google Shape;417;p39"/>
          <p:cNvSpPr/>
          <p:nvPr/>
        </p:nvSpPr>
        <p:spPr>
          <a:xfrm rot="-964587">
            <a:off x="-501737" y="969718"/>
            <a:ext cx="390035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8" name="Google Shape;418;p39"/>
          <p:cNvSpPr/>
          <p:nvPr/>
        </p:nvSpPr>
        <p:spPr>
          <a:xfrm flipH="1" rot="5400000">
            <a:off x="-1410093" y="1399943"/>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9" name="Google Shape;419;p39"/>
          <p:cNvSpPr txBox="1"/>
          <p:nvPr>
            <p:ph type="title"/>
          </p:nvPr>
        </p:nvSpPr>
        <p:spPr>
          <a:xfrm>
            <a:off x="466722" y="586855"/>
            <a:ext cx="3201366" cy="3387497"/>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hu-HU" sz="4000">
                <a:solidFill>
                  <a:srgbClr val="FFFFFF"/>
                </a:solidFill>
              </a:rPr>
              <a:t>Számítások, költségek</a:t>
            </a:r>
            <a:endParaRPr/>
          </a:p>
        </p:txBody>
      </p:sp>
      <p:sp>
        <p:nvSpPr>
          <p:cNvPr id="420" name="Google Shape;420;p39"/>
          <p:cNvSpPr txBox="1"/>
          <p:nvPr>
            <p:ph idx="1" type="body"/>
          </p:nvPr>
        </p:nvSpPr>
        <p:spPr>
          <a:xfrm>
            <a:off x="4810259" y="256593"/>
            <a:ext cx="7378693" cy="5350413"/>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200"/>
              <a:buChar char="•"/>
            </a:pPr>
            <a:r>
              <a:rPr lang="hu-HU" sz="1200"/>
              <a:t>A sportlétesítmények értékelésével foglalkozó szakirodalom kvantitatív elemzései általában a nagyobb sportberuházások, stadionok, arénák gazdasági teljesítményre vagy ingatlanárakra gyakorolt hatásait vizsgálják, illetve a már meglévő létesítmények üzemeltetésére koncentrálnak. Az eredmények alapján a stadionok egyértelműen növelik az ingatlanárakat, bár ennek oka korántsem egyértelmű. A szakirodalom meglepően egységes a sportberuházások makrogazdasági hatásainak megítélésével kapcsolatban: az empirikus kutatások szerint a sportberuházások gazdasági teljesítményre gyakorolt hatása nem szignifikáns   </a:t>
            </a:r>
            <a:endParaRPr/>
          </a:p>
          <a:p>
            <a:pPr indent="-228600" lvl="0" marL="228600" rtl="0" algn="l">
              <a:lnSpc>
                <a:spcPct val="90000"/>
              </a:lnSpc>
              <a:spcBef>
                <a:spcPts val="1800"/>
              </a:spcBef>
              <a:spcAft>
                <a:spcPts val="0"/>
              </a:spcAft>
              <a:buClr>
                <a:schemeClr val="dk1"/>
              </a:buClr>
              <a:buSzPts val="1200"/>
              <a:buChar char="•"/>
            </a:pPr>
            <a:r>
              <a:rPr lang="hu-HU" sz="1200"/>
              <a:t>A pénzügyi elemzés módszertana </a:t>
            </a:r>
            <a:endParaRPr/>
          </a:p>
          <a:p>
            <a:pPr indent="0" lvl="0" marL="0" rtl="0" algn="l">
              <a:lnSpc>
                <a:spcPct val="90000"/>
              </a:lnSpc>
              <a:spcBef>
                <a:spcPts val="1800"/>
              </a:spcBef>
              <a:spcAft>
                <a:spcPts val="0"/>
              </a:spcAft>
              <a:buClr>
                <a:schemeClr val="dk1"/>
              </a:buClr>
              <a:buSzPts val="1200"/>
              <a:buNone/>
            </a:pPr>
            <a:r>
              <a:rPr lang="hu-HU" sz="1200"/>
              <a:t>A pénzügyi elemzés célja a beruházás pénzáramainak bemutatásán keresztül a projekt pénzügyi teljesítménymutatóinak kiszámítása, valamint a pénzügyi fenntarthatóság vizsgálata. </a:t>
            </a:r>
            <a:endParaRPr/>
          </a:p>
          <a:p>
            <a:pPr indent="0" lvl="0" marL="0" rtl="0" algn="l">
              <a:lnSpc>
                <a:spcPct val="90000"/>
              </a:lnSpc>
              <a:spcBef>
                <a:spcPts val="1800"/>
              </a:spcBef>
              <a:spcAft>
                <a:spcPts val="0"/>
              </a:spcAft>
              <a:buClr>
                <a:schemeClr val="dk1"/>
              </a:buClr>
              <a:buSzPts val="1200"/>
              <a:buNone/>
            </a:pPr>
            <a:r>
              <a:rPr lang="hu-HU" sz="1200"/>
              <a:t>A pénzügyi megtérülés számítását a teljes beruházási költségre (C) értelmezzük, az alábbi mutatók számításával:</a:t>
            </a:r>
            <a:endParaRPr/>
          </a:p>
          <a:p>
            <a:pPr indent="0" lvl="0" marL="0" rtl="0" algn="l">
              <a:lnSpc>
                <a:spcPct val="90000"/>
              </a:lnSpc>
              <a:spcBef>
                <a:spcPts val="1800"/>
              </a:spcBef>
              <a:spcAft>
                <a:spcPts val="0"/>
              </a:spcAft>
              <a:buClr>
                <a:schemeClr val="dk1"/>
              </a:buClr>
              <a:buSzPts val="1200"/>
              <a:buNone/>
            </a:pPr>
            <a:r>
              <a:rPr lang="hu-HU" sz="1200"/>
              <a:t> – pénzügyi nettó jelenérték (FNPV) a teljes beruházási költségre vonatkozóan: az összes pénzügyi bevétel jelenértékének (PVFR) és kiadás jelenértékének (PVFC) különbsége, </a:t>
            </a:r>
            <a:endParaRPr/>
          </a:p>
          <a:p>
            <a:pPr indent="0" lvl="0" marL="0" rtl="0" algn="l">
              <a:lnSpc>
                <a:spcPct val="90000"/>
              </a:lnSpc>
              <a:spcBef>
                <a:spcPts val="1800"/>
              </a:spcBef>
              <a:spcAft>
                <a:spcPts val="0"/>
              </a:spcAft>
              <a:buClr>
                <a:schemeClr val="dk1"/>
              </a:buClr>
              <a:buSzPts val="1200"/>
              <a:buNone/>
            </a:pPr>
            <a:r>
              <a:rPr lang="hu-HU" sz="1200"/>
              <a:t>– pénzügyi belső megtérülési ráta (FIRR) a teljes beruházási költségre vonatkozóan: az a diszkontráta, amely mellett a nettó pénzügyi jelenérték nulla (FNPV=0).</a:t>
            </a:r>
            <a:endParaRPr/>
          </a:p>
          <a:p>
            <a:pPr indent="-228600" lvl="0" marL="228600" rtl="0" algn="l">
              <a:lnSpc>
                <a:spcPct val="90000"/>
              </a:lnSpc>
              <a:spcBef>
                <a:spcPts val="1800"/>
              </a:spcBef>
              <a:spcAft>
                <a:spcPts val="0"/>
              </a:spcAft>
              <a:buClr>
                <a:schemeClr val="dk1"/>
              </a:buClr>
              <a:buSzPts val="1200"/>
              <a:buChar char="•"/>
            </a:pPr>
            <a:r>
              <a:rPr lang="hu-HU" sz="1200"/>
              <a:t>A beruházás pénzügyi költségelemeinek kategorizálása az infrastruktúra-beruházási projekteknél általánosan megszokott tételeknek (beruházási, üzemeltetési és fenntartási, pótlási költségek és maradványérték) megfelelően történik. A maradványértéket (az eszközök értékét a vizsgált időszak végén) a beruházási költségből és az egyes beruházási elemek élettartamából, valamint a pótlási tevékenységekből számítjuk ki. A szakmai gyakorlattal összhangban a maradványértéket az elemzés szerkezetében a költségoldalon csökkentő tényezőként, vagyis „negatív költségként” vesszük figyelembe.</a:t>
            </a:r>
            <a:endParaRPr/>
          </a:p>
          <a:p>
            <a:pPr indent="-158750" lvl="0" marL="228600" rtl="0" algn="l">
              <a:lnSpc>
                <a:spcPct val="90000"/>
              </a:lnSpc>
              <a:spcBef>
                <a:spcPts val="1800"/>
              </a:spcBef>
              <a:spcAft>
                <a:spcPts val="0"/>
              </a:spcAft>
              <a:buClr>
                <a:schemeClr val="dk1"/>
              </a:buClr>
              <a:buSzPts val="1100"/>
              <a:buNone/>
            </a:pPr>
            <a:r>
              <a:t/>
            </a:r>
            <a:endParaRPr sz="1100"/>
          </a:p>
        </p:txBody>
      </p:sp>
      <p:pic>
        <p:nvPicPr>
          <p:cNvPr id="421" name="Google Shape;421;p39"/>
          <p:cNvPicPr preferRelativeResize="0"/>
          <p:nvPr/>
        </p:nvPicPr>
        <p:blipFill rotWithShape="1">
          <a:blip r:embed="rId3">
            <a:alphaModFix/>
          </a:blip>
          <a:srcRect b="0" l="0" r="0" t="0"/>
          <a:stretch/>
        </p:blipFill>
        <p:spPr>
          <a:xfrm>
            <a:off x="6461746" y="5377362"/>
            <a:ext cx="3745945" cy="114007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5" name="Shape 425"/>
        <p:cNvGrpSpPr/>
        <p:nvPr/>
      </p:nvGrpSpPr>
      <p:grpSpPr>
        <a:xfrm>
          <a:off x="0" y="0"/>
          <a:ext cx="0" cy="0"/>
          <a:chOff x="0" y="0"/>
          <a:chExt cx="0" cy="0"/>
        </a:xfrm>
      </p:grpSpPr>
      <p:sp>
        <p:nvSpPr>
          <p:cNvPr id="426" name="Google Shape;426;p40"/>
          <p:cNvSpPr/>
          <p:nvPr/>
        </p:nvSpPr>
        <p:spPr>
          <a:xfrm>
            <a:off x="0" y="0"/>
            <a:ext cx="1218894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7" name="Google Shape;427;p40"/>
          <p:cNvSpPr/>
          <p:nvPr/>
        </p:nvSpPr>
        <p:spPr>
          <a:xfrm>
            <a:off x="0" y="0"/>
            <a:ext cx="12188949"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28" name="Google Shape;428;p40"/>
          <p:cNvGrpSpPr/>
          <p:nvPr/>
        </p:nvGrpSpPr>
        <p:grpSpPr>
          <a:xfrm>
            <a:off x="0" y="0"/>
            <a:ext cx="6218159" cy="6858000"/>
            <a:chOff x="651279" y="598259"/>
            <a:chExt cx="10889442" cy="5680742"/>
          </a:xfrm>
        </p:grpSpPr>
        <p:sp>
          <p:nvSpPr>
            <p:cNvPr id="429" name="Google Shape;429;p40"/>
            <p:cNvSpPr/>
            <p:nvPr/>
          </p:nvSpPr>
          <p:spPr>
            <a:xfrm>
              <a:off x="651279" y="598259"/>
              <a:ext cx="10889442" cy="5680742"/>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0" name="Google Shape;430;p40"/>
            <p:cNvSpPr/>
            <p:nvPr/>
          </p:nvSpPr>
          <p:spPr>
            <a:xfrm>
              <a:off x="651279" y="598259"/>
              <a:ext cx="10889442" cy="5680742"/>
            </a:xfrm>
            <a:prstGeom prst="rect">
              <a:avLst/>
            </a:prstGeom>
            <a:solidFill>
              <a:schemeClr val="accent6">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431" name="Google Shape;431;p40"/>
          <p:cNvGrpSpPr/>
          <p:nvPr/>
        </p:nvGrpSpPr>
        <p:grpSpPr>
          <a:xfrm>
            <a:off x="1524" y="0"/>
            <a:ext cx="12188952" cy="6858000"/>
            <a:chOff x="0" y="0"/>
            <a:chExt cx="12188952" cy="6858000"/>
          </a:xfrm>
        </p:grpSpPr>
        <p:sp>
          <p:nvSpPr>
            <p:cNvPr id="432" name="Google Shape;432;p40"/>
            <p:cNvSpPr/>
            <p:nvPr/>
          </p:nvSpPr>
          <p:spPr>
            <a:xfrm>
              <a:off x="26122" y="6015669"/>
              <a:ext cx="2605762" cy="842331"/>
            </a:xfrm>
            <a:custGeom>
              <a:rect b="b" l="l" r="r" t="t"/>
              <a:pathLst>
                <a:path extrusionOk="0" h="1033951" w="3180577">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3" name="Google Shape;433;p40"/>
            <p:cNvSpPr/>
            <p:nvPr/>
          </p:nvSpPr>
          <p:spPr>
            <a:xfrm>
              <a:off x="655184" y="5798001"/>
              <a:ext cx="2485581" cy="1059999"/>
            </a:xfrm>
            <a:custGeom>
              <a:rect b="b" l="l" r="r" t="t"/>
              <a:pathLst>
                <a:path extrusionOk="0" h="1050628" w="244976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4" name="Google Shape;434;p40"/>
            <p:cNvSpPr/>
            <p:nvPr/>
          </p:nvSpPr>
          <p:spPr>
            <a:xfrm>
              <a:off x="3474720" y="0"/>
              <a:ext cx="6177282" cy="1778750"/>
            </a:xfrm>
            <a:custGeom>
              <a:rect b="b" l="l" r="r" t="t"/>
              <a:pathLst>
                <a:path extrusionOk="0" h="1849426" w="6386648">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lt1">
                <a:alpha val="4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5" name="Google Shape;435;p40"/>
            <p:cNvSpPr/>
            <p:nvPr/>
          </p:nvSpPr>
          <p:spPr>
            <a:xfrm>
              <a:off x="0" y="2390523"/>
              <a:ext cx="611491" cy="1421482"/>
            </a:xfrm>
            <a:custGeom>
              <a:rect b="b" l="l" r="r" t="t"/>
              <a:pathLst>
                <a:path extrusionOk="0" h="1429512" w="611491">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6" name="Google Shape;436;p40"/>
            <p:cNvSpPr/>
            <p:nvPr/>
          </p:nvSpPr>
          <p:spPr>
            <a:xfrm>
              <a:off x="3792772" y="0"/>
              <a:ext cx="2423863" cy="1343767"/>
            </a:xfrm>
            <a:custGeom>
              <a:rect b="b" l="l" r="r" t="t"/>
              <a:pathLst>
                <a:path extrusionOk="0" h="1681468" w="3015964">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7" name="Google Shape;437;p40"/>
            <p:cNvSpPr/>
            <p:nvPr/>
          </p:nvSpPr>
          <p:spPr>
            <a:xfrm>
              <a:off x="10946850" y="0"/>
              <a:ext cx="1242102" cy="2620884"/>
            </a:xfrm>
            <a:custGeom>
              <a:rect b="b" l="l" r="r" t="t"/>
              <a:pathLst>
                <a:path extrusionOk="0" h="2635689" w="1242102">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p40"/>
            <p:cNvSpPr/>
            <p:nvPr/>
          </p:nvSpPr>
          <p:spPr>
            <a:xfrm>
              <a:off x="0" y="0"/>
              <a:ext cx="1577788" cy="980141"/>
            </a:xfrm>
            <a:custGeom>
              <a:rect b="b" l="l" r="r" t="t"/>
              <a:pathLst>
                <a:path extrusionOk="0" h="795676" w="1471018">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439" name="Google Shape;439;p40"/>
          <p:cNvSpPr txBox="1"/>
          <p:nvPr>
            <p:ph type="title"/>
          </p:nvPr>
        </p:nvSpPr>
        <p:spPr>
          <a:xfrm>
            <a:off x="786385" y="841248"/>
            <a:ext cx="5129600" cy="534009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Calibri"/>
              <a:buNone/>
            </a:pPr>
            <a:r>
              <a:rPr lang="hu-HU" sz="4800">
                <a:solidFill>
                  <a:schemeClr val="lt1"/>
                </a:solidFill>
              </a:rPr>
              <a:t>Következtetés</a:t>
            </a:r>
            <a:endParaRPr/>
          </a:p>
        </p:txBody>
      </p:sp>
      <p:grpSp>
        <p:nvGrpSpPr>
          <p:cNvPr id="440" name="Google Shape;440;p40"/>
          <p:cNvGrpSpPr/>
          <p:nvPr/>
        </p:nvGrpSpPr>
        <p:grpSpPr>
          <a:xfrm>
            <a:off x="6525628" y="575105"/>
            <a:ext cx="5233556" cy="5560520"/>
            <a:chOff x="0" y="45717"/>
            <a:chExt cx="5233556" cy="5560520"/>
          </a:xfrm>
        </p:grpSpPr>
        <p:sp>
          <p:nvSpPr>
            <p:cNvPr id="441" name="Google Shape;441;p40"/>
            <p:cNvSpPr/>
            <p:nvPr/>
          </p:nvSpPr>
          <p:spPr>
            <a:xfrm>
              <a:off x="0" y="45717"/>
              <a:ext cx="5233556" cy="873953"/>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0"/>
            <p:cNvSpPr txBox="1"/>
            <p:nvPr/>
          </p:nvSpPr>
          <p:spPr>
            <a:xfrm>
              <a:off x="42663" y="88380"/>
              <a:ext cx="5148230" cy="788627"/>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chemeClr val="lt1"/>
                </a:buClr>
                <a:buSzPts val="2200"/>
                <a:buFont typeface="Calibri"/>
                <a:buNone/>
              </a:pPr>
              <a:r>
                <a:rPr lang="hu-HU" sz="2200">
                  <a:solidFill>
                    <a:schemeClr val="lt1"/>
                  </a:solidFill>
                  <a:latin typeface="Calibri"/>
                  <a:ea typeface="Calibri"/>
                  <a:cs typeface="Calibri"/>
                  <a:sym typeface="Calibri"/>
                </a:rPr>
                <a:t>Komplex gondolkodás a tervezési fázisban</a:t>
              </a:r>
              <a:endParaRPr sz="2200">
                <a:solidFill>
                  <a:schemeClr val="lt1"/>
                </a:solidFill>
                <a:latin typeface="Calibri"/>
                <a:ea typeface="Calibri"/>
                <a:cs typeface="Calibri"/>
                <a:sym typeface="Calibri"/>
              </a:endParaRPr>
            </a:p>
          </p:txBody>
        </p:sp>
        <p:sp>
          <p:nvSpPr>
            <p:cNvPr id="443" name="Google Shape;443;p40"/>
            <p:cNvSpPr/>
            <p:nvPr/>
          </p:nvSpPr>
          <p:spPr>
            <a:xfrm>
              <a:off x="0" y="983030"/>
              <a:ext cx="5233556" cy="873953"/>
            </a:xfrm>
            <a:prstGeom prst="roundRect">
              <a:avLst>
                <a:gd fmla="val 16667" name="adj"/>
              </a:avLst>
            </a:prstGeom>
            <a:solidFill>
              <a:srgbClr val="53C1C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0"/>
            <p:cNvSpPr txBox="1"/>
            <p:nvPr/>
          </p:nvSpPr>
          <p:spPr>
            <a:xfrm>
              <a:off x="42663" y="1025693"/>
              <a:ext cx="5148230" cy="788627"/>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chemeClr val="lt1"/>
                </a:buClr>
                <a:buSzPts val="2200"/>
                <a:buFont typeface="Calibri"/>
                <a:buNone/>
              </a:pPr>
              <a:r>
                <a:rPr lang="hu-HU" sz="2200">
                  <a:solidFill>
                    <a:schemeClr val="lt1"/>
                  </a:solidFill>
                  <a:latin typeface="Calibri"/>
                  <a:ea typeface="Calibri"/>
                  <a:cs typeface="Calibri"/>
                  <a:sym typeface="Calibri"/>
                </a:rPr>
                <a:t>Utóhasznosítás, párhuzamos hasznosítás már előre tervezetten </a:t>
              </a:r>
              <a:endParaRPr sz="2200">
                <a:solidFill>
                  <a:schemeClr val="lt1"/>
                </a:solidFill>
                <a:latin typeface="Calibri"/>
                <a:ea typeface="Calibri"/>
                <a:cs typeface="Calibri"/>
                <a:sym typeface="Calibri"/>
              </a:endParaRPr>
            </a:p>
          </p:txBody>
        </p:sp>
        <p:sp>
          <p:nvSpPr>
            <p:cNvPr id="445" name="Google Shape;445;p40"/>
            <p:cNvSpPr/>
            <p:nvPr/>
          </p:nvSpPr>
          <p:spPr>
            <a:xfrm>
              <a:off x="0" y="1920344"/>
              <a:ext cx="5233556" cy="873953"/>
            </a:xfrm>
            <a:prstGeom prst="roundRect">
              <a:avLst>
                <a:gd fmla="val 16667" name="adj"/>
              </a:avLst>
            </a:prstGeom>
            <a:solidFill>
              <a:srgbClr val="4EC7A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0"/>
            <p:cNvSpPr txBox="1"/>
            <p:nvPr/>
          </p:nvSpPr>
          <p:spPr>
            <a:xfrm>
              <a:off x="42663" y="1963007"/>
              <a:ext cx="5148230" cy="788627"/>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chemeClr val="lt1"/>
                </a:buClr>
                <a:buSzPts val="2200"/>
                <a:buFont typeface="Calibri"/>
                <a:buNone/>
              </a:pPr>
              <a:r>
                <a:rPr lang="hu-HU" sz="2200">
                  <a:solidFill>
                    <a:schemeClr val="lt1"/>
                  </a:solidFill>
                  <a:latin typeface="Calibri"/>
                  <a:ea typeface="Calibri"/>
                  <a:cs typeface="Calibri"/>
                  <a:sym typeface="Calibri"/>
                </a:rPr>
                <a:t>Urbanisztika fejlődése, új központ lehetősége</a:t>
              </a:r>
              <a:endParaRPr sz="2200">
                <a:solidFill>
                  <a:schemeClr val="lt1"/>
                </a:solidFill>
                <a:latin typeface="Calibri"/>
                <a:ea typeface="Calibri"/>
                <a:cs typeface="Calibri"/>
                <a:sym typeface="Calibri"/>
              </a:endParaRPr>
            </a:p>
          </p:txBody>
        </p:sp>
        <p:sp>
          <p:nvSpPr>
            <p:cNvPr id="447" name="Google Shape;447;p40"/>
            <p:cNvSpPr/>
            <p:nvPr/>
          </p:nvSpPr>
          <p:spPr>
            <a:xfrm>
              <a:off x="0" y="2857657"/>
              <a:ext cx="5233556" cy="873953"/>
            </a:xfrm>
            <a:prstGeom prst="roundRect">
              <a:avLst>
                <a:gd fmla="val 16667" name="adj"/>
              </a:avLst>
            </a:prstGeom>
            <a:solidFill>
              <a:srgbClr val="49C07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0"/>
            <p:cNvSpPr txBox="1"/>
            <p:nvPr/>
          </p:nvSpPr>
          <p:spPr>
            <a:xfrm>
              <a:off x="42663" y="2900320"/>
              <a:ext cx="5148230" cy="788627"/>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chemeClr val="lt1"/>
                </a:buClr>
                <a:buSzPts val="2200"/>
                <a:buFont typeface="Calibri"/>
                <a:buNone/>
              </a:pPr>
              <a:r>
                <a:rPr lang="hu-HU" sz="2200">
                  <a:solidFill>
                    <a:schemeClr val="lt1"/>
                  </a:solidFill>
                  <a:latin typeface="Calibri"/>
                  <a:ea typeface="Calibri"/>
                  <a:cs typeface="Calibri"/>
                  <a:sym typeface="Calibri"/>
                </a:rPr>
                <a:t>Környezeti fejlődés – gazdasági fellendülés</a:t>
              </a:r>
              <a:endParaRPr sz="2200">
                <a:solidFill>
                  <a:schemeClr val="lt1"/>
                </a:solidFill>
                <a:latin typeface="Calibri"/>
                <a:ea typeface="Calibri"/>
                <a:cs typeface="Calibri"/>
                <a:sym typeface="Calibri"/>
              </a:endParaRPr>
            </a:p>
          </p:txBody>
        </p:sp>
        <p:sp>
          <p:nvSpPr>
            <p:cNvPr id="449" name="Google Shape;449;p40"/>
            <p:cNvSpPr/>
            <p:nvPr/>
          </p:nvSpPr>
          <p:spPr>
            <a:xfrm>
              <a:off x="0" y="3794970"/>
              <a:ext cx="5233556" cy="873953"/>
            </a:xfrm>
            <a:prstGeom prst="roundRect">
              <a:avLst>
                <a:gd fmla="val 16667" name="adj"/>
              </a:avLst>
            </a:prstGeom>
            <a:solidFill>
              <a:srgbClr val="49B84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0"/>
            <p:cNvSpPr txBox="1"/>
            <p:nvPr/>
          </p:nvSpPr>
          <p:spPr>
            <a:xfrm>
              <a:off x="42663" y="3837633"/>
              <a:ext cx="5148230" cy="788627"/>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chemeClr val="lt1"/>
                </a:buClr>
                <a:buSzPts val="2200"/>
                <a:buFont typeface="Calibri"/>
                <a:buNone/>
              </a:pPr>
              <a:r>
                <a:rPr lang="hu-HU" sz="2200">
                  <a:solidFill>
                    <a:schemeClr val="lt1"/>
                  </a:solidFill>
                  <a:latin typeface="Calibri"/>
                  <a:ea typeface="Calibri"/>
                  <a:cs typeface="Calibri"/>
                  <a:sym typeface="Calibri"/>
                </a:rPr>
                <a:t>Közvetlen környezetre, városrészre, városra, országra való hatás (gazdasági, társadalmi)</a:t>
              </a:r>
              <a:endParaRPr sz="2200">
                <a:solidFill>
                  <a:schemeClr val="lt1"/>
                </a:solidFill>
                <a:latin typeface="Calibri"/>
                <a:ea typeface="Calibri"/>
                <a:cs typeface="Calibri"/>
                <a:sym typeface="Calibri"/>
              </a:endParaRPr>
            </a:p>
          </p:txBody>
        </p:sp>
        <p:sp>
          <p:nvSpPr>
            <p:cNvPr id="451" name="Google Shape;451;p40"/>
            <p:cNvSpPr/>
            <p:nvPr/>
          </p:nvSpPr>
          <p:spPr>
            <a:xfrm>
              <a:off x="0" y="4732284"/>
              <a:ext cx="5233556" cy="873953"/>
            </a:xfrm>
            <a:prstGeom prst="roundRect">
              <a:avLst>
                <a:gd fmla="val 16667" name="adj"/>
              </a:avLst>
            </a:prstGeom>
            <a:solidFill>
              <a:srgbClr val="6FAB4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0"/>
            <p:cNvSpPr txBox="1"/>
            <p:nvPr/>
          </p:nvSpPr>
          <p:spPr>
            <a:xfrm>
              <a:off x="42663" y="4774947"/>
              <a:ext cx="5148230" cy="788627"/>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chemeClr val="lt1"/>
                </a:buClr>
                <a:buSzPts val="2200"/>
                <a:buFont typeface="Calibri"/>
                <a:buNone/>
              </a:pPr>
              <a:r>
                <a:rPr lang="hu-HU" sz="2200">
                  <a:solidFill>
                    <a:schemeClr val="lt1"/>
                  </a:solidFill>
                  <a:latin typeface="Calibri"/>
                  <a:ea typeface="Calibri"/>
                  <a:cs typeface="Calibri"/>
                  <a:sym typeface="Calibri"/>
                </a:rPr>
                <a:t>Értékképzés nem csak az ingatlan vizsgálata</a:t>
              </a:r>
              <a:endParaRPr sz="2200">
                <a:solidFill>
                  <a:schemeClr val="lt1"/>
                </a:solidFill>
                <a:latin typeface="Calibri"/>
                <a:ea typeface="Calibri"/>
                <a:cs typeface="Calibri"/>
                <a:sym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Források, kapcsolódó irodalom </a:t>
            </a:r>
            <a:br>
              <a:rPr lang="hu-HU"/>
            </a:br>
            <a:endParaRPr/>
          </a:p>
        </p:txBody>
      </p:sp>
      <p:grpSp>
        <p:nvGrpSpPr>
          <p:cNvPr id="458" name="Google Shape;458;p41"/>
          <p:cNvGrpSpPr/>
          <p:nvPr/>
        </p:nvGrpSpPr>
        <p:grpSpPr>
          <a:xfrm>
            <a:off x="838200" y="1826156"/>
            <a:ext cx="10515600" cy="4350275"/>
            <a:chOff x="0" y="531"/>
            <a:chExt cx="10515600" cy="4350275"/>
          </a:xfrm>
        </p:grpSpPr>
        <p:cxnSp>
          <p:nvCxnSpPr>
            <p:cNvPr id="459" name="Google Shape;459;p41"/>
            <p:cNvCxnSpPr/>
            <p:nvPr/>
          </p:nvCxnSpPr>
          <p:spPr>
            <a:xfrm>
              <a:off x="0" y="531"/>
              <a:ext cx="10515600"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460" name="Google Shape;460;p41"/>
            <p:cNvSpPr/>
            <p:nvPr/>
          </p:nvSpPr>
          <p:spPr>
            <a:xfrm>
              <a:off x="0" y="531"/>
              <a:ext cx="10515600" cy="87005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1"/>
            <p:cNvSpPr txBox="1"/>
            <p:nvPr/>
          </p:nvSpPr>
          <p:spPr>
            <a:xfrm>
              <a:off x="0" y="531"/>
              <a:ext cx="10515600" cy="870055"/>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Calibri"/>
                <a:buNone/>
              </a:pPr>
              <a:r>
                <a:rPr lang="hu-HU" sz="2400">
                  <a:solidFill>
                    <a:schemeClr val="dk1"/>
                  </a:solidFill>
                  <a:latin typeface="Calibri"/>
                  <a:ea typeface="Calibri"/>
                  <a:cs typeface="Calibri"/>
                  <a:sym typeface="Calibri"/>
                </a:rPr>
                <a:t>PTE – Sport társadalmi aspektusai</a:t>
              </a:r>
              <a:endParaRPr sz="2400">
                <a:solidFill>
                  <a:schemeClr val="dk1"/>
                </a:solidFill>
                <a:latin typeface="Calibri"/>
                <a:ea typeface="Calibri"/>
                <a:cs typeface="Calibri"/>
                <a:sym typeface="Calibri"/>
              </a:endParaRPr>
            </a:p>
          </p:txBody>
        </p:sp>
        <p:cxnSp>
          <p:nvCxnSpPr>
            <p:cNvPr id="462" name="Google Shape;462;p41"/>
            <p:cNvCxnSpPr/>
            <p:nvPr/>
          </p:nvCxnSpPr>
          <p:spPr>
            <a:xfrm>
              <a:off x="0" y="870586"/>
              <a:ext cx="10515600"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463" name="Google Shape;463;p41"/>
            <p:cNvSpPr/>
            <p:nvPr/>
          </p:nvSpPr>
          <p:spPr>
            <a:xfrm>
              <a:off x="0" y="870586"/>
              <a:ext cx="10515600" cy="87005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1"/>
            <p:cNvSpPr txBox="1"/>
            <p:nvPr/>
          </p:nvSpPr>
          <p:spPr>
            <a:xfrm>
              <a:off x="0" y="870586"/>
              <a:ext cx="10515600" cy="870055"/>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Calibri"/>
                <a:buNone/>
              </a:pPr>
              <a:r>
                <a:rPr lang="hu-HU" sz="2400">
                  <a:solidFill>
                    <a:schemeClr val="dk1"/>
                  </a:solidFill>
                  <a:latin typeface="Calibri"/>
                  <a:ea typeface="Calibri"/>
                  <a:cs typeface="Calibri"/>
                  <a:sym typeface="Calibri"/>
                </a:rPr>
                <a:t>Kozma Gábor- A posztindusztriális települések modern  funkcióinak társadalomföldrajzi vizsgálata</a:t>
              </a:r>
              <a:endParaRPr sz="2400">
                <a:solidFill>
                  <a:schemeClr val="dk1"/>
                </a:solidFill>
                <a:latin typeface="Calibri"/>
                <a:ea typeface="Calibri"/>
                <a:cs typeface="Calibri"/>
                <a:sym typeface="Calibri"/>
              </a:endParaRPr>
            </a:p>
          </p:txBody>
        </p:sp>
        <p:cxnSp>
          <p:nvCxnSpPr>
            <p:cNvPr id="465" name="Google Shape;465;p41"/>
            <p:cNvCxnSpPr/>
            <p:nvPr/>
          </p:nvCxnSpPr>
          <p:spPr>
            <a:xfrm>
              <a:off x="0" y="1740641"/>
              <a:ext cx="10515600"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466" name="Google Shape;466;p41"/>
            <p:cNvSpPr/>
            <p:nvPr/>
          </p:nvSpPr>
          <p:spPr>
            <a:xfrm>
              <a:off x="0" y="1740641"/>
              <a:ext cx="10515600" cy="87005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1"/>
            <p:cNvSpPr txBox="1"/>
            <p:nvPr/>
          </p:nvSpPr>
          <p:spPr>
            <a:xfrm>
              <a:off x="0" y="1740641"/>
              <a:ext cx="10515600" cy="870055"/>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Calibri"/>
                <a:buNone/>
              </a:pPr>
              <a:r>
                <a:rPr lang="hu-HU" sz="2400">
                  <a:solidFill>
                    <a:schemeClr val="dk1"/>
                  </a:solidFill>
                  <a:latin typeface="Calibri"/>
                  <a:ea typeface="Calibri"/>
                  <a:cs typeface="Calibri"/>
                  <a:sym typeface="Calibri"/>
                </a:rPr>
                <a:t>Vörös Tünde- Költség- haszon keretrendszer</a:t>
              </a:r>
              <a:endParaRPr sz="2400">
                <a:solidFill>
                  <a:schemeClr val="dk1"/>
                </a:solidFill>
                <a:latin typeface="Calibri"/>
                <a:ea typeface="Calibri"/>
                <a:cs typeface="Calibri"/>
                <a:sym typeface="Calibri"/>
              </a:endParaRPr>
            </a:p>
          </p:txBody>
        </p:sp>
        <p:cxnSp>
          <p:nvCxnSpPr>
            <p:cNvPr id="468" name="Google Shape;468;p41"/>
            <p:cNvCxnSpPr/>
            <p:nvPr/>
          </p:nvCxnSpPr>
          <p:spPr>
            <a:xfrm>
              <a:off x="0" y="2610696"/>
              <a:ext cx="10515600"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469" name="Google Shape;469;p41"/>
            <p:cNvSpPr/>
            <p:nvPr/>
          </p:nvSpPr>
          <p:spPr>
            <a:xfrm>
              <a:off x="0" y="2610696"/>
              <a:ext cx="10515600" cy="87005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1"/>
            <p:cNvSpPr txBox="1"/>
            <p:nvPr/>
          </p:nvSpPr>
          <p:spPr>
            <a:xfrm>
              <a:off x="0" y="2610696"/>
              <a:ext cx="10515600" cy="870055"/>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Calibri"/>
                <a:buNone/>
              </a:pPr>
              <a:r>
                <a:rPr lang="hu-HU" sz="2400">
                  <a:solidFill>
                    <a:schemeClr val="dk1"/>
                  </a:solidFill>
                  <a:latin typeface="Calibri"/>
                  <a:ea typeface="Calibri"/>
                  <a:cs typeface="Calibri"/>
                  <a:sym typeface="Calibri"/>
                </a:rPr>
                <a:t>KPMG értékezés</a:t>
              </a:r>
              <a:endParaRPr sz="2400">
                <a:solidFill>
                  <a:schemeClr val="dk1"/>
                </a:solidFill>
                <a:latin typeface="Calibri"/>
                <a:ea typeface="Calibri"/>
                <a:cs typeface="Calibri"/>
                <a:sym typeface="Calibri"/>
              </a:endParaRPr>
            </a:p>
          </p:txBody>
        </p:sp>
        <p:cxnSp>
          <p:nvCxnSpPr>
            <p:cNvPr id="471" name="Google Shape;471;p41"/>
            <p:cNvCxnSpPr/>
            <p:nvPr/>
          </p:nvCxnSpPr>
          <p:spPr>
            <a:xfrm>
              <a:off x="0" y="3480751"/>
              <a:ext cx="10515600" cy="0"/>
            </a:xfrm>
            <a:prstGeom prst="straightConnector1">
              <a:avLst/>
            </a:prstGeom>
            <a:solidFill>
              <a:srgbClr val="4372C3"/>
            </a:solidFill>
            <a:ln cap="flat" cmpd="sng" w="12700">
              <a:solidFill>
                <a:srgbClr val="4372C3"/>
              </a:solidFill>
              <a:prstDash val="solid"/>
              <a:miter lim="800000"/>
              <a:headEnd len="sm" w="sm" type="none"/>
              <a:tailEnd len="sm" w="sm" type="none"/>
            </a:ln>
          </p:spPr>
        </p:cxnSp>
        <p:sp>
          <p:nvSpPr>
            <p:cNvPr id="472" name="Google Shape;472;p41"/>
            <p:cNvSpPr/>
            <p:nvPr/>
          </p:nvSpPr>
          <p:spPr>
            <a:xfrm>
              <a:off x="0" y="3480751"/>
              <a:ext cx="10515600" cy="87005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1"/>
            <p:cNvSpPr txBox="1"/>
            <p:nvPr/>
          </p:nvSpPr>
          <p:spPr>
            <a:xfrm>
              <a:off x="0" y="3480751"/>
              <a:ext cx="10515600" cy="870055"/>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Calibri"/>
                <a:buNone/>
              </a:pPr>
              <a:r>
                <a:rPr lang="hu-HU" sz="2400">
                  <a:solidFill>
                    <a:schemeClr val="dk1"/>
                  </a:solidFill>
                  <a:latin typeface="Calibri"/>
                  <a:ea typeface="Calibri"/>
                  <a:cs typeface="Calibri"/>
                  <a:sym typeface="Calibri"/>
                </a:rPr>
                <a:t>Bord Építésziroda</a:t>
              </a:r>
              <a:endParaRPr sz="2400">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7" name="Shape 477"/>
        <p:cNvGrpSpPr/>
        <p:nvPr/>
      </p:nvGrpSpPr>
      <p:grpSpPr>
        <a:xfrm>
          <a:off x="0" y="0"/>
          <a:ext cx="0" cy="0"/>
          <a:chOff x="0" y="0"/>
          <a:chExt cx="0" cy="0"/>
        </a:xfrm>
      </p:grpSpPr>
      <p:sp>
        <p:nvSpPr>
          <p:cNvPr id="478" name="Google Shape;478;p4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9" name="Google Shape;479;p42"/>
          <p:cNvSpPr txBox="1"/>
          <p:nvPr>
            <p:ph type="title"/>
          </p:nvPr>
        </p:nvSpPr>
        <p:spPr>
          <a:xfrm>
            <a:off x="640080" y="4777739"/>
            <a:ext cx="3418990" cy="141211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br>
              <a:rPr lang="hu-HU" sz="4800"/>
            </a:br>
            <a:endParaRPr sz="4800"/>
          </a:p>
        </p:txBody>
      </p:sp>
      <p:pic>
        <p:nvPicPr>
          <p:cNvPr id="480" name="Google Shape;480;p42"/>
          <p:cNvPicPr preferRelativeResize="0"/>
          <p:nvPr/>
        </p:nvPicPr>
        <p:blipFill rotWithShape="1">
          <a:blip r:embed="rId3">
            <a:alphaModFix/>
          </a:blip>
          <a:srcRect b="8595" l="0" r="0" t="29606"/>
          <a:stretch/>
        </p:blipFill>
        <p:spPr>
          <a:xfrm>
            <a:off x="20" y="10"/>
            <a:ext cx="12191980" cy="4558420"/>
          </a:xfrm>
          <a:custGeom>
            <a:rect b="b" l="l" r="r" t="t"/>
            <a:pathLst>
              <a:path extrusionOk="0" h="4558430" w="12188952">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ln>
            <a:noFill/>
          </a:ln>
        </p:spPr>
      </p:pic>
      <p:sp>
        <p:nvSpPr>
          <p:cNvPr id="481" name="Google Shape;481;p42"/>
          <p:cNvSpPr/>
          <p:nvPr/>
        </p:nvSpPr>
        <p:spPr>
          <a:xfrm rot="5400000">
            <a:off x="3661305" y="5468206"/>
            <a:ext cx="1371600" cy="18288"/>
          </a:xfrm>
          <a:custGeom>
            <a:rect b="b" l="l" r="r" t="t"/>
            <a:pathLst>
              <a:path extrusionOk="0" fill="none" h="18288" w="137160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extrusionOk="0" h="18288" w="137160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2" name="Google Shape;482;p42"/>
          <p:cNvSpPr txBox="1"/>
          <p:nvPr>
            <p:ph idx="1" type="body"/>
          </p:nvPr>
        </p:nvSpPr>
        <p:spPr>
          <a:xfrm>
            <a:off x="4654294" y="4777739"/>
            <a:ext cx="6897626" cy="1399223"/>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Char char="•"/>
            </a:pPr>
            <a:r>
              <a:rPr b="1" lang="hu-HU" sz="2200"/>
              <a:t>Köszönöm a figyelmet!</a:t>
            </a:r>
            <a:endParaRPr b="1" sz="2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139" name="Shape 139"/>
        <p:cNvGrpSpPr/>
        <p:nvPr/>
      </p:nvGrpSpPr>
      <p:grpSpPr>
        <a:xfrm>
          <a:off x="0" y="0"/>
          <a:ext cx="0" cy="0"/>
          <a:chOff x="0" y="0"/>
          <a:chExt cx="0" cy="0"/>
        </a:xfrm>
      </p:grpSpPr>
      <p:sp>
        <p:nvSpPr>
          <p:cNvPr id="140" name="Google Shape;140;p17"/>
          <p:cNvSpPr/>
          <p:nvPr/>
        </p:nvSpPr>
        <p:spPr>
          <a:xfrm>
            <a:off x="0" y="0"/>
            <a:ext cx="1219199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41" name="Google Shape;141;p17"/>
          <p:cNvPicPr preferRelativeResize="0"/>
          <p:nvPr/>
        </p:nvPicPr>
        <p:blipFill rotWithShape="1">
          <a:blip r:embed="rId3">
            <a:alphaModFix/>
          </a:blip>
          <a:srcRect b="3" l="9043" r="29241" t="0"/>
          <a:stretch/>
        </p:blipFill>
        <p:spPr>
          <a:xfrm>
            <a:off x="2" y="-6235"/>
            <a:ext cx="3255403" cy="2505456"/>
          </a:xfrm>
          <a:custGeom>
            <a:rect b="b" l="l" r="r" t="t"/>
            <a:pathLst>
              <a:path extrusionOk="0" h="2505456" w="3255403">
                <a:moveTo>
                  <a:pt x="0" y="0"/>
                </a:moveTo>
                <a:lnTo>
                  <a:pt x="3255403" y="0"/>
                </a:lnTo>
                <a:lnTo>
                  <a:pt x="2094477" y="2505456"/>
                </a:lnTo>
                <a:lnTo>
                  <a:pt x="0" y="2505456"/>
                </a:lnTo>
                <a:close/>
              </a:path>
            </a:pathLst>
          </a:custGeom>
          <a:noFill/>
          <a:ln>
            <a:noFill/>
          </a:ln>
        </p:spPr>
      </p:pic>
      <p:pic>
        <p:nvPicPr>
          <p:cNvPr id="142" name="Google Shape;142;p17"/>
          <p:cNvPicPr preferRelativeResize="0"/>
          <p:nvPr/>
        </p:nvPicPr>
        <p:blipFill rotWithShape="1">
          <a:blip r:embed="rId4">
            <a:alphaModFix/>
          </a:blip>
          <a:srcRect b="20287" l="0" r="-3" t="0"/>
          <a:stretch/>
        </p:blipFill>
        <p:spPr>
          <a:xfrm>
            <a:off x="7381876" y="10"/>
            <a:ext cx="4810125" cy="2501827"/>
          </a:xfrm>
          <a:custGeom>
            <a:rect b="b" l="l" r="r" t="t"/>
            <a:pathLst>
              <a:path extrusionOk="0" h="2501837" w="4810125">
                <a:moveTo>
                  <a:pt x="1159248" y="0"/>
                </a:moveTo>
                <a:lnTo>
                  <a:pt x="4810125" y="0"/>
                </a:lnTo>
                <a:lnTo>
                  <a:pt x="4810125" y="2501837"/>
                </a:lnTo>
                <a:lnTo>
                  <a:pt x="0" y="2501837"/>
                </a:lnTo>
                <a:close/>
              </a:path>
            </a:pathLst>
          </a:custGeom>
          <a:noFill/>
          <a:ln>
            <a:noFill/>
          </a:ln>
        </p:spPr>
      </p:pic>
      <p:pic>
        <p:nvPicPr>
          <p:cNvPr id="143" name="Google Shape;143;p17"/>
          <p:cNvPicPr preferRelativeResize="0"/>
          <p:nvPr/>
        </p:nvPicPr>
        <p:blipFill rotWithShape="1">
          <a:blip r:embed="rId5">
            <a:alphaModFix/>
          </a:blip>
          <a:srcRect b="5" l="0" r="5" t="8251"/>
          <a:stretch/>
        </p:blipFill>
        <p:spPr>
          <a:xfrm>
            <a:off x="4675537" y="-6235"/>
            <a:ext cx="3677817" cy="2505456"/>
          </a:xfrm>
          <a:custGeom>
            <a:rect b="b" l="l" r="r" t="t"/>
            <a:pathLst>
              <a:path extrusionOk="0" h="2505456" w="3677817">
                <a:moveTo>
                  <a:pt x="1160926" y="0"/>
                </a:moveTo>
                <a:lnTo>
                  <a:pt x="3677817" y="0"/>
                </a:lnTo>
                <a:lnTo>
                  <a:pt x="2516891" y="2505456"/>
                </a:lnTo>
                <a:lnTo>
                  <a:pt x="0" y="2505456"/>
                </a:lnTo>
                <a:close/>
              </a:path>
            </a:pathLst>
          </a:custGeom>
          <a:noFill/>
          <a:ln>
            <a:noFill/>
          </a:ln>
        </p:spPr>
      </p:pic>
      <p:pic>
        <p:nvPicPr>
          <p:cNvPr id="144" name="Google Shape;144;p17"/>
          <p:cNvPicPr preferRelativeResize="0"/>
          <p:nvPr/>
        </p:nvPicPr>
        <p:blipFill rotWithShape="1">
          <a:blip r:embed="rId6">
            <a:alphaModFix/>
          </a:blip>
          <a:srcRect b="1" l="12027" r="1" t="0"/>
          <a:stretch/>
        </p:blipFill>
        <p:spPr>
          <a:xfrm>
            <a:off x="5353049" y="2660089"/>
            <a:ext cx="6838950" cy="4197911"/>
          </a:xfrm>
          <a:custGeom>
            <a:rect b="b" l="l" r="r" t="t"/>
            <a:pathLst>
              <a:path extrusionOk="0" h="4197911" w="6838950">
                <a:moveTo>
                  <a:pt x="1945141" y="0"/>
                </a:moveTo>
                <a:lnTo>
                  <a:pt x="1951364" y="0"/>
                </a:lnTo>
                <a:lnTo>
                  <a:pt x="3141155" y="0"/>
                </a:lnTo>
                <a:lnTo>
                  <a:pt x="4791200" y="0"/>
                </a:lnTo>
                <a:lnTo>
                  <a:pt x="6838950" y="0"/>
                </a:lnTo>
                <a:lnTo>
                  <a:pt x="6838950" y="4197911"/>
                </a:lnTo>
                <a:lnTo>
                  <a:pt x="0" y="4197911"/>
                </a:lnTo>
                <a:close/>
              </a:path>
            </a:pathLst>
          </a:custGeom>
          <a:noFill/>
          <a:ln>
            <a:noFill/>
          </a:ln>
        </p:spPr>
      </p:pic>
      <p:sp>
        <p:nvSpPr>
          <p:cNvPr id="145" name="Google Shape;145;p17"/>
          <p:cNvSpPr/>
          <p:nvPr/>
        </p:nvSpPr>
        <p:spPr>
          <a:xfrm flipH="1" rot="10800000">
            <a:off x="1" y="2660091"/>
            <a:ext cx="7122523" cy="4197911"/>
          </a:xfrm>
          <a:custGeom>
            <a:rect b="b" l="l" r="r" t="t"/>
            <a:pathLst>
              <a:path extrusionOk="0" h="4197911" w="7122523">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6" name="Google Shape;146;p17"/>
          <p:cNvSpPr txBox="1"/>
          <p:nvPr>
            <p:ph type="title"/>
          </p:nvPr>
        </p:nvSpPr>
        <p:spPr>
          <a:xfrm>
            <a:off x="682388" y="3098042"/>
            <a:ext cx="5308979" cy="111006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1600"/>
              <a:buFont typeface="Calibri"/>
              <a:buNone/>
            </a:pPr>
            <a:r>
              <a:rPr b="1" i="0" lang="hu-HU" sz="1600">
                <a:solidFill>
                  <a:srgbClr val="FFFFFF"/>
                </a:solidFill>
                <a:latin typeface="Calibri"/>
                <a:ea typeface="Calibri"/>
                <a:cs typeface="Calibri"/>
                <a:sym typeface="Calibri"/>
              </a:rPr>
              <a:t>Hamarosan olyan sport- és szórakozóhelyeket láthatunk, amelyeket úgy terveztek, hogy zökkenőmentesen beépüljenek a vegyes használatú városrészekbe.</a:t>
            </a:r>
            <a:br>
              <a:rPr b="1" i="0" lang="hu-HU" sz="1600">
                <a:solidFill>
                  <a:srgbClr val="FFFFFF"/>
                </a:solidFill>
                <a:latin typeface="Calibri"/>
                <a:ea typeface="Calibri"/>
                <a:cs typeface="Calibri"/>
                <a:sym typeface="Calibri"/>
              </a:rPr>
            </a:br>
            <a:br>
              <a:rPr b="1" i="0" lang="hu-HU" sz="900">
                <a:solidFill>
                  <a:srgbClr val="FFFFFF"/>
                </a:solidFill>
                <a:latin typeface="Arial"/>
                <a:ea typeface="Arial"/>
                <a:cs typeface="Arial"/>
                <a:sym typeface="Arial"/>
              </a:rPr>
            </a:br>
            <a:endParaRPr b="1" sz="900">
              <a:solidFill>
                <a:srgbClr val="FFFFFF"/>
              </a:solidFill>
            </a:endParaRPr>
          </a:p>
        </p:txBody>
      </p:sp>
      <p:pic>
        <p:nvPicPr>
          <p:cNvPr id="147" name="Google Shape;147;p17"/>
          <p:cNvPicPr preferRelativeResize="0"/>
          <p:nvPr/>
        </p:nvPicPr>
        <p:blipFill rotWithShape="1">
          <a:blip r:embed="rId7">
            <a:alphaModFix/>
          </a:blip>
          <a:srcRect b="1" l="3095" r="6051" t="0"/>
          <a:stretch/>
        </p:blipFill>
        <p:spPr>
          <a:xfrm>
            <a:off x="2268501" y="10"/>
            <a:ext cx="3393943" cy="2502833"/>
          </a:xfrm>
          <a:custGeom>
            <a:rect b="b" l="l" r="r" t="t"/>
            <a:pathLst>
              <a:path extrusionOk="0" h="2502843" w="3393943">
                <a:moveTo>
                  <a:pt x="1159715" y="0"/>
                </a:moveTo>
                <a:lnTo>
                  <a:pt x="3393943" y="0"/>
                </a:lnTo>
                <a:lnTo>
                  <a:pt x="2234228" y="2502843"/>
                </a:lnTo>
                <a:lnTo>
                  <a:pt x="0" y="2502843"/>
                </a:lnTo>
                <a:close/>
              </a:path>
            </a:pathLst>
          </a:custGeom>
          <a:noFill/>
          <a:ln>
            <a:noFill/>
          </a:ln>
        </p:spPr>
      </p:pic>
      <p:sp>
        <p:nvSpPr>
          <p:cNvPr id="148" name="Google Shape;148;p17"/>
          <p:cNvSpPr txBox="1"/>
          <p:nvPr>
            <p:ph idx="1" type="body"/>
          </p:nvPr>
        </p:nvSpPr>
        <p:spPr>
          <a:xfrm>
            <a:off x="682388" y="4365352"/>
            <a:ext cx="4746863" cy="1716039"/>
          </a:xfrm>
          <a:prstGeom prst="rect">
            <a:avLst/>
          </a:prstGeom>
          <a:noFill/>
          <a:ln>
            <a:noFill/>
          </a:ln>
        </p:spPr>
        <p:txBody>
          <a:bodyPr anchorCtr="0" anchor="ctr" bIns="45700" lIns="91425" spcFirstLastPara="1" rIns="91425" wrap="square" tIns="45700">
            <a:normAutofit/>
          </a:bodyPr>
          <a:lstStyle/>
          <a:p>
            <a:pPr indent="-228600" lvl="0" marL="228600" rtl="0" algn="just">
              <a:lnSpc>
                <a:spcPct val="90000"/>
              </a:lnSpc>
              <a:spcBef>
                <a:spcPts val="0"/>
              </a:spcBef>
              <a:spcAft>
                <a:spcPts val="0"/>
              </a:spcAft>
              <a:buClr>
                <a:srgbClr val="FFFFFF"/>
              </a:buClr>
              <a:buSzPts val="1600"/>
              <a:buChar char="•"/>
            </a:pPr>
            <a:r>
              <a:rPr lang="hu-HU" sz="1600">
                <a:solidFill>
                  <a:srgbClr val="FFFFFF"/>
                </a:solidFill>
              </a:rPr>
              <a:t>Többfunkciós – kihat a környezetére, a városra -  országosan, nemzetközileg, mind gazdaságilag mind társadalmi szempontból </a:t>
            </a:r>
            <a:endParaRPr sz="16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 name="Shape 152"/>
        <p:cNvGrpSpPr/>
        <p:nvPr/>
      </p:nvGrpSpPr>
      <p:grpSpPr>
        <a:xfrm>
          <a:off x="0" y="0"/>
          <a:ext cx="0" cy="0"/>
          <a:chOff x="0" y="0"/>
          <a:chExt cx="0" cy="0"/>
        </a:xfrm>
      </p:grpSpPr>
      <p:sp>
        <p:nvSpPr>
          <p:cNvPr id="153" name="Google Shape;153;p18"/>
          <p:cNvSpPr/>
          <p:nvPr/>
        </p:nvSpPr>
        <p:spPr>
          <a:xfrm>
            <a:off x="305"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pic>
        <p:nvPicPr>
          <p:cNvPr id="154" name="Google Shape;154;p18"/>
          <p:cNvPicPr preferRelativeResize="0"/>
          <p:nvPr/>
        </p:nvPicPr>
        <p:blipFill rotWithShape="1">
          <a:blip r:embed="rId3">
            <a:alphaModFix/>
          </a:blip>
          <a:srcRect b="2" l="3066" r="3068" t="0"/>
          <a:stretch/>
        </p:blipFill>
        <p:spPr>
          <a:xfrm>
            <a:off x="20" y="10"/>
            <a:ext cx="9947062" cy="6857990"/>
          </a:xfrm>
          <a:prstGeom prst="rect">
            <a:avLst/>
          </a:prstGeom>
          <a:noFill/>
          <a:ln>
            <a:noFill/>
          </a:ln>
        </p:spPr>
      </p:pic>
      <p:sp>
        <p:nvSpPr>
          <p:cNvPr id="155" name="Google Shape;155;p18"/>
          <p:cNvSpPr/>
          <p:nvPr/>
        </p:nvSpPr>
        <p:spPr>
          <a:xfrm flipH="1">
            <a:off x="6986049" y="0"/>
            <a:ext cx="5205951" cy="6858000"/>
          </a:xfrm>
          <a:custGeom>
            <a:rect b="b" l="l" r="r" t="t"/>
            <a:pathLst>
              <a:path extrusionOk="0" h="6858000" w="5205951">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 name="Google Shape;156;p18"/>
          <p:cNvSpPr/>
          <p:nvPr/>
        </p:nvSpPr>
        <p:spPr>
          <a:xfrm>
            <a:off x="7148226" y="0"/>
            <a:ext cx="5043774" cy="6858000"/>
          </a:xfrm>
          <a:custGeom>
            <a:rect b="b" l="l" r="r" t="t"/>
            <a:pathLst>
              <a:path extrusionOk="0" h="6858000" w="5043774">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eiryo"/>
              <a:ea typeface="Meiryo"/>
              <a:cs typeface="Meiryo"/>
              <a:sym typeface="Meiryo"/>
            </a:endParaRPr>
          </a:p>
        </p:txBody>
      </p:sp>
      <p:sp>
        <p:nvSpPr>
          <p:cNvPr id="157" name="Google Shape;157;p18"/>
          <p:cNvSpPr/>
          <p:nvPr/>
        </p:nvSpPr>
        <p:spPr>
          <a:xfrm flipH="1">
            <a:off x="6697013" y="0"/>
            <a:ext cx="2529723" cy="685800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158" name="Google Shape;158;p18"/>
          <p:cNvSpPr txBox="1"/>
          <p:nvPr>
            <p:ph type="title"/>
          </p:nvPr>
        </p:nvSpPr>
        <p:spPr>
          <a:xfrm>
            <a:off x="5504688" y="109729"/>
            <a:ext cx="1938528" cy="603504"/>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hu-HU" sz="3600"/>
              <a:t>Kitekintés</a:t>
            </a:r>
            <a:endParaRPr/>
          </a:p>
        </p:txBody>
      </p:sp>
      <p:sp>
        <p:nvSpPr>
          <p:cNvPr id="159" name="Google Shape;159;p18"/>
          <p:cNvSpPr txBox="1"/>
          <p:nvPr>
            <p:ph idx="1" type="body"/>
          </p:nvPr>
        </p:nvSpPr>
        <p:spPr>
          <a:xfrm>
            <a:off x="8650224" y="109728"/>
            <a:ext cx="3423588" cy="6647687"/>
          </a:xfrm>
          <a:prstGeom prst="rect">
            <a:avLst/>
          </a:prstGeom>
          <a:noFill/>
          <a:ln>
            <a:noFill/>
          </a:ln>
        </p:spPr>
        <p:txBody>
          <a:bodyPr anchorCtr="0" anchor="t" bIns="45700" lIns="91425" spcFirstLastPara="1" rIns="91425" wrap="square" tIns="45700">
            <a:normAutofit fontScale="92500" lnSpcReduction="20000"/>
          </a:bodyPr>
          <a:lstStyle/>
          <a:p>
            <a:pPr indent="0" lvl="0" marL="0" rtl="0" algn="just">
              <a:lnSpc>
                <a:spcPct val="90000"/>
              </a:lnSpc>
              <a:spcBef>
                <a:spcPts val="0"/>
              </a:spcBef>
              <a:spcAft>
                <a:spcPts val="0"/>
              </a:spcAft>
              <a:buClr>
                <a:schemeClr val="dk1"/>
              </a:buClr>
              <a:buSzPct val="100000"/>
              <a:buNone/>
            </a:pPr>
            <a:r>
              <a:rPr lang="hu-HU" sz="1500"/>
              <a:t>Miért működnek jól? </a:t>
            </a:r>
            <a:endParaRPr/>
          </a:p>
          <a:p>
            <a:pPr indent="0" lvl="0" marL="0" rtl="0" algn="just">
              <a:lnSpc>
                <a:spcPct val="90000"/>
              </a:lnSpc>
              <a:spcBef>
                <a:spcPts val="1000"/>
              </a:spcBef>
              <a:spcAft>
                <a:spcPts val="0"/>
              </a:spcAft>
              <a:buClr>
                <a:schemeClr val="dk1"/>
              </a:buClr>
              <a:buSzPct val="100000"/>
              <a:buNone/>
            </a:pPr>
            <a:r>
              <a:rPr lang="hu-HU" sz="1500"/>
              <a:t>A </a:t>
            </a:r>
            <a:r>
              <a:rPr b="1" lang="hu-HU" sz="1500"/>
              <a:t>sportcsarnok</a:t>
            </a:r>
            <a:r>
              <a:rPr lang="hu-HU" sz="1500"/>
              <a:t> olyan fedett </a:t>
            </a:r>
            <a:r>
              <a:rPr lang="hu-HU" sz="1500" u="sng" strike="noStrike">
                <a:solidFill>
                  <a:schemeClr val="hlink"/>
                </a:solidFill>
                <a:hlinkClick r:id="rId4"/>
              </a:rPr>
              <a:t>sportépítmény</a:t>
            </a:r>
            <a:r>
              <a:rPr lang="hu-HU" sz="1500"/>
              <a:t>, amelyet alkalmanként a sporttól különböző, főleg kulturális célra használnak.</a:t>
            </a:r>
            <a:endParaRPr/>
          </a:p>
          <a:p>
            <a:pPr indent="0" lvl="0" marL="0" rtl="0" algn="just">
              <a:lnSpc>
                <a:spcPct val="90000"/>
              </a:lnSpc>
              <a:spcBef>
                <a:spcPts val="1000"/>
              </a:spcBef>
              <a:spcAft>
                <a:spcPts val="0"/>
              </a:spcAft>
              <a:buClr>
                <a:schemeClr val="dk1"/>
              </a:buClr>
              <a:buSzPct val="100000"/>
              <a:buNone/>
            </a:pPr>
            <a:r>
              <a:rPr lang="hu-HU" sz="1500"/>
              <a:t>London:</a:t>
            </a:r>
            <a:endParaRPr/>
          </a:p>
          <a:p>
            <a:pPr indent="0" lvl="0" marL="0" rtl="0" algn="just">
              <a:lnSpc>
                <a:spcPct val="90000"/>
              </a:lnSpc>
              <a:spcBef>
                <a:spcPts val="1000"/>
              </a:spcBef>
              <a:spcAft>
                <a:spcPts val="0"/>
              </a:spcAft>
              <a:buClr>
                <a:schemeClr val="dk1"/>
              </a:buClr>
              <a:buSzPct val="100000"/>
              <a:buNone/>
            </a:pPr>
            <a:r>
              <a:rPr lang="hu-HU" sz="1500"/>
              <a:t>Londoni olimpián a labdarúgó stadionok leszámítva összesen 24 helyszínből 13 átmenti csarnok volt - költségcsökkentés. </a:t>
            </a:r>
            <a:endParaRPr/>
          </a:p>
          <a:p>
            <a:pPr indent="0" lvl="0" marL="0" rtl="0" algn="just">
              <a:lnSpc>
                <a:spcPct val="90000"/>
              </a:lnSpc>
              <a:spcBef>
                <a:spcPts val="1000"/>
              </a:spcBef>
              <a:spcAft>
                <a:spcPts val="0"/>
              </a:spcAft>
              <a:buClr>
                <a:schemeClr val="dk1"/>
              </a:buClr>
              <a:buSzPct val="100000"/>
              <a:buNone/>
            </a:pPr>
            <a:r>
              <a:rPr lang="hu-HU" sz="1500"/>
              <a:t>Előtérben a fenntarthatóság - a projekt életciklusa során felmerülő tőke és a működési költség</a:t>
            </a:r>
            <a:endParaRPr sz="1500"/>
          </a:p>
          <a:p>
            <a:pPr indent="0" lvl="0" marL="0" rtl="0" algn="just">
              <a:lnSpc>
                <a:spcPct val="90000"/>
              </a:lnSpc>
              <a:spcBef>
                <a:spcPts val="1000"/>
              </a:spcBef>
              <a:spcAft>
                <a:spcPts val="0"/>
              </a:spcAft>
              <a:buClr>
                <a:schemeClr val="dk1"/>
              </a:buClr>
              <a:buSzPct val="100000"/>
              <a:buNone/>
            </a:pPr>
            <a:r>
              <a:rPr lang="hu-HU" sz="1500"/>
              <a:t>Jövőbeni funkció többcélú hasznosíthatóság </a:t>
            </a:r>
            <a:r>
              <a:rPr b="1" lang="hu-HU" sz="1500"/>
              <a:t>utóélet megtervezése </a:t>
            </a:r>
            <a:r>
              <a:rPr lang="hu-HU" sz="1500"/>
              <a:t>– előre gondolkodás elve </a:t>
            </a:r>
            <a:endParaRPr/>
          </a:p>
          <a:p>
            <a:pPr indent="0" lvl="0" marL="0" rtl="0" algn="just">
              <a:lnSpc>
                <a:spcPct val="90000"/>
              </a:lnSpc>
              <a:spcBef>
                <a:spcPts val="1000"/>
              </a:spcBef>
              <a:spcAft>
                <a:spcPts val="0"/>
              </a:spcAft>
              <a:buClr>
                <a:schemeClr val="dk1"/>
              </a:buClr>
              <a:buSzPct val="100000"/>
              <a:buNone/>
            </a:pPr>
            <a:r>
              <a:rPr lang="hu-HU" sz="1500"/>
              <a:t>Az utóhasznosítás kérdése mára a pályázók és a szervezők szempontjából egyaránt nagyon fontos. Az érintettek feladata, hogy olyan egyértelmű utóhasznosítási stratégiát dolgozzanak ki, amely az eseményt követő piaci körülmények ismeretén alapul és a sportlétesítmények tervezési szakaszát helyezi előterébe.</a:t>
            </a:r>
            <a:endParaRPr sz="1500"/>
          </a:p>
          <a:p>
            <a:pPr indent="0" lvl="0" marL="0" rtl="0" algn="just">
              <a:lnSpc>
                <a:spcPct val="90000"/>
              </a:lnSpc>
              <a:spcBef>
                <a:spcPts val="1000"/>
              </a:spcBef>
              <a:spcAft>
                <a:spcPts val="0"/>
              </a:spcAft>
              <a:buClr>
                <a:schemeClr val="dk1"/>
              </a:buClr>
              <a:buSzPct val="100000"/>
              <a:buNone/>
            </a:pPr>
            <a:r>
              <a:rPr lang="hu-HU" sz="1500"/>
              <a:t>King’s Cross Sportcsarnok  (67Ha)</a:t>
            </a:r>
            <a:endParaRPr/>
          </a:p>
          <a:p>
            <a:pPr indent="0" lvl="0" marL="0" rtl="0" algn="just">
              <a:lnSpc>
                <a:spcPct val="90000"/>
              </a:lnSpc>
              <a:spcBef>
                <a:spcPts val="1000"/>
              </a:spcBef>
              <a:spcAft>
                <a:spcPts val="0"/>
              </a:spcAft>
              <a:buClr>
                <a:schemeClr val="dk1"/>
              </a:buClr>
              <a:buSzPct val="100000"/>
              <a:buNone/>
            </a:pPr>
            <a:r>
              <a:rPr lang="hu-HU" sz="1500"/>
              <a:t>Tervezésnél már az utóélet és az anyagok kialakítása is részletesen megtervezett, közel nulla széndioxid kibocsátás, szellőzés, üveg és árnyékolási technika </a:t>
            </a:r>
            <a:endParaRPr/>
          </a:p>
          <a:p>
            <a:pPr indent="0" lvl="0" marL="0" rtl="0" algn="just">
              <a:lnSpc>
                <a:spcPct val="90000"/>
              </a:lnSpc>
              <a:spcBef>
                <a:spcPts val="1000"/>
              </a:spcBef>
              <a:spcAft>
                <a:spcPts val="0"/>
              </a:spcAft>
              <a:buClr>
                <a:schemeClr val="dk1"/>
              </a:buClr>
              <a:buSzPct val="100000"/>
              <a:buNone/>
            </a:pPr>
            <a:r>
              <a:t/>
            </a:r>
            <a:endParaRPr sz="1500"/>
          </a:p>
          <a:p>
            <a:pPr indent="0" lvl="0" marL="0" rtl="0" algn="just">
              <a:lnSpc>
                <a:spcPct val="90000"/>
              </a:lnSpc>
              <a:spcBef>
                <a:spcPts val="1000"/>
              </a:spcBef>
              <a:spcAft>
                <a:spcPts val="0"/>
              </a:spcAft>
              <a:buClr>
                <a:schemeClr val="dk1"/>
              </a:buClr>
              <a:buSzPct val="100000"/>
              <a:buNone/>
            </a:pPr>
            <a:r>
              <a:rPr lang="hu-HU" sz="1500"/>
              <a:t>Miért fontos ez: </a:t>
            </a:r>
            <a:endParaRPr/>
          </a:p>
          <a:p>
            <a:pPr indent="0" lvl="0" marL="0" rtl="0" algn="just">
              <a:lnSpc>
                <a:spcPct val="90000"/>
              </a:lnSpc>
              <a:spcBef>
                <a:spcPts val="1000"/>
              </a:spcBef>
              <a:spcAft>
                <a:spcPts val="0"/>
              </a:spcAft>
              <a:buClr>
                <a:schemeClr val="dk1"/>
              </a:buClr>
              <a:buSzPct val="100000"/>
              <a:buNone/>
            </a:pPr>
            <a:r>
              <a:rPr b="1" lang="hu-HU" sz="1500"/>
              <a:t>Épület akkor is hasznosítható, ha nincs rendezvény, külsőleg is látogatható üzletek,  fitness, tornaterem, egészségügyi központ</a:t>
            </a:r>
            <a:endParaRPr/>
          </a:p>
          <a:p>
            <a:pPr indent="0" lvl="0" marL="0" rtl="0" algn="l">
              <a:lnSpc>
                <a:spcPct val="90000"/>
              </a:lnSpc>
              <a:spcBef>
                <a:spcPts val="1000"/>
              </a:spcBef>
              <a:spcAft>
                <a:spcPts val="0"/>
              </a:spcAft>
              <a:buClr>
                <a:schemeClr val="dk1"/>
              </a:buClr>
              <a:buSzPct val="100000"/>
              <a:buNone/>
            </a:pPr>
            <a:r>
              <a:t/>
            </a:r>
            <a:endParaRPr sz="500">
              <a:latin typeface="Arial"/>
              <a:ea typeface="Arial"/>
              <a:cs typeface="Arial"/>
              <a:sym typeface="Arial"/>
            </a:endParaRPr>
          </a:p>
          <a:p>
            <a:pPr indent="0" lvl="0" marL="0" rtl="0" algn="l">
              <a:lnSpc>
                <a:spcPct val="90000"/>
              </a:lnSpc>
              <a:spcBef>
                <a:spcPts val="1000"/>
              </a:spcBef>
              <a:spcAft>
                <a:spcPts val="0"/>
              </a:spcAft>
              <a:buClr>
                <a:schemeClr val="dk1"/>
              </a:buClr>
              <a:buSzPct val="100000"/>
              <a:buNone/>
            </a:pPr>
            <a:r>
              <a:t/>
            </a:r>
            <a:endParaRPr sz="500">
              <a:latin typeface="Arial"/>
              <a:ea typeface="Arial"/>
              <a:cs typeface="Arial"/>
              <a:sym typeface="Arial"/>
            </a:endParaRPr>
          </a:p>
          <a:p>
            <a:pPr indent="0" lvl="0" marL="0" rtl="0" algn="l">
              <a:lnSpc>
                <a:spcPct val="90000"/>
              </a:lnSpc>
              <a:spcBef>
                <a:spcPts val="1000"/>
              </a:spcBef>
              <a:spcAft>
                <a:spcPts val="0"/>
              </a:spcAft>
              <a:buClr>
                <a:schemeClr val="dk1"/>
              </a:buClr>
              <a:buSzPct val="100000"/>
              <a:buNone/>
            </a:pPr>
            <a:r>
              <a:t/>
            </a:r>
            <a:endParaRPr sz="500">
              <a:latin typeface="Times New Roman"/>
              <a:ea typeface="Times New Roman"/>
              <a:cs typeface="Times New Roman"/>
              <a:sym typeface="Times New Roman"/>
            </a:endParaRPr>
          </a:p>
          <a:p>
            <a:pPr indent="0" lvl="0" marL="0" rtl="0" algn="l">
              <a:lnSpc>
                <a:spcPct val="90000"/>
              </a:lnSpc>
              <a:spcBef>
                <a:spcPts val="1000"/>
              </a:spcBef>
              <a:spcAft>
                <a:spcPts val="0"/>
              </a:spcAft>
              <a:buClr>
                <a:schemeClr val="dk1"/>
              </a:buClr>
              <a:buSzPct val="100000"/>
              <a:buNone/>
            </a:pPr>
            <a:r>
              <a:t/>
            </a:r>
            <a:endParaRPr sz="500"/>
          </a:p>
          <a:p>
            <a:pPr indent="0" lvl="0" marL="0" rtl="0" algn="l">
              <a:lnSpc>
                <a:spcPct val="90000"/>
              </a:lnSpc>
              <a:spcBef>
                <a:spcPts val="1000"/>
              </a:spcBef>
              <a:spcAft>
                <a:spcPts val="0"/>
              </a:spcAft>
              <a:buClr>
                <a:schemeClr val="dk1"/>
              </a:buClr>
              <a:buSzPct val="100000"/>
              <a:buNone/>
            </a:pPr>
            <a:r>
              <a:t/>
            </a:r>
            <a:endParaRPr sz="5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sp>
        <p:nvSpPr>
          <p:cNvPr id="164" name="Google Shape;164;p19"/>
          <p:cNvSpPr txBox="1"/>
          <p:nvPr>
            <p:ph type="title"/>
          </p:nvPr>
        </p:nvSpPr>
        <p:spPr>
          <a:xfrm>
            <a:off x="481013" y="4050792"/>
            <a:ext cx="5700331" cy="267004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hu-HU" sz="3600"/>
              <a:t>Ugrásszerű építés az elmúlt évtizedekben Európában és az elmúlt években Magyarországon </a:t>
            </a:r>
            <a:br>
              <a:rPr lang="hu-HU" sz="3600"/>
            </a:br>
            <a:br>
              <a:rPr lang="hu-HU" sz="3600"/>
            </a:br>
            <a:r>
              <a:rPr lang="hu-HU" sz="3600"/>
              <a:t>Miért most? </a:t>
            </a:r>
            <a:br>
              <a:rPr lang="hu-HU" sz="3600"/>
            </a:br>
            <a:r>
              <a:rPr lang="hu-HU" sz="3600"/>
              <a:t>Magyarország most hozta be a lemaradását …</a:t>
            </a:r>
            <a:br>
              <a:rPr lang="hu-HU" sz="3600"/>
            </a:br>
            <a:endParaRPr sz="3600"/>
          </a:p>
        </p:txBody>
      </p:sp>
      <p:pic>
        <p:nvPicPr>
          <p:cNvPr id="165" name="Google Shape;165;p19"/>
          <p:cNvPicPr preferRelativeResize="0"/>
          <p:nvPr/>
        </p:nvPicPr>
        <p:blipFill rotWithShape="1">
          <a:blip r:embed="rId3">
            <a:alphaModFix/>
          </a:blip>
          <a:srcRect b="17892" l="0" r="0" t="22432"/>
          <a:stretch/>
        </p:blipFill>
        <p:spPr>
          <a:xfrm>
            <a:off x="20" y="10"/>
            <a:ext cx="12191980" cy="3710603"/>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166" name="Google Shape;166;p19"/>
          <p:cNvSpPr txBox="1"/>
          <p:nvPr>
            <p:ph idx="1" type="body"/>
          </p:nvPr>
        </p:nvSpPr>
        <p:spPr>
          <a:xfrm>
            <a:off x="6181344" y="3710613"/>
            <a:ext cx="5528051" cy="249492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None/>
            </a:pPr>
            <a:r>
              <a:rPr lang="hu-HU" sz="1400"/>
              <a:t>Sportszektor gazdasági szerepének középpontjában a befektetők üzlete áll, a profitszerzés. Az üzlet sportban való megjelenésének egyik fontos jelensége, hogy a sport és a különböző társadalmi alrendszerek (ld. gazdaság, politika, tudomány) közötti kapcsolatát mára az elüzletiesedett kölcsönösség és viszonosság jellemzi.</a:t>
            </a:r>
            <a:endParaRPr/>
          </a:p>
          <a:p>
            <a:pPr indent="0" lvl="0" marL="0" rtl="0" algn="l">
              <a:lnSpc>
                <a:spcPct val="90000"/>
              </a:lnSpc>
              <a:spcBef>
                <a:spcPts val="1000"/>
              </a:spcBef>
              <a:spcAft>
                <a:spcPts val="0"/>
              </a:spcAft>
              <a:buClr>
                <a:schemeClr val="dk1"/>
              </a:buClr>
              <a:buSzPts val="1400"/>
              <a:buNone/>
            </a:pPr>
            <a:r>
              <a:rPr lang="hu-HU" sz="1400"/>
              <a:t>A sport fontos szórakoztatási formává, a szabadidő eltöltésének egyik markáns módjává, egyik területét tekintve hivatássá, annak médiaképes változata látványossággá vált. Az üzlet azokat a sportágakat érintette leginkább, melyek médiaképesek. Míg fejlettebb európai országokban ez a folyamat már lezajlott, addig ez Magyarországon napjainkban történik.</a:t>
            </a:r>
            <a:endParaRPr sz="1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0" name="Shape 170"/>
        <p:cNvGrpSpPr/>
        <p:nvPr/>
      </p:nvGrpSpPr>
      <p:grpSpPr>
        <a:xfrm>
          <a:off x="0" y="0"/>
          <a:ext cx="0" cy="0"/>
          <a:chOff x="0" y="0"/>
          <a:chExt cx="0" cy="0"/>
        </a:xfrm>
      </p:grpSpPr>
      <p:sp>
        <p:nvSpPr>
          <p:cNvPr id="171" name="Google Shape;171;p20"/>
          <p:cNvSpPr/>
          <p:nvPr/>
        </p:nvSpPr>
        <p:spPr>
          <a:xfrm>
            <a:off x="3049"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2" name="Google Shape;172;p20"/>
          <p:cNvPicPr preferRelativeResize="0"/>
          <p:nvPr/>
        </p:nvPicPr>
        <p:blipFill rotWithShape="1">
          <a:blip r:embed="rId3">
            <a:alphaModFix/>
          </a:blip>
          <a:srcRect b="0" l="6523" r="9583" t="0"/>
          <a:stretch/>
        </p:blipFill>
        <p:spPr>
          <a:xfrm>
            <a:off x="2522356" y="10"/>
            <a:ext cx="9669642" cy="6857990"/>
          </a:xfrm>
          <a:prstGeom prst="rect">
            <a:avLst/>
          </a:prstGeom>
          <a:noFill/>
          <a:ln>
            <a:noFill/>
          </a:ln>
        </p:spPr>
      </p:pic>
      <p:sp>
        <p:nvSpPr>
          <p:cNvPr id="173" name="Google Shape;173;p20"/>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4" name="Google Shape;174;p20"/>
          <p:cNvSpPr txBox="1"/>
          <p:nvPr>
            <p:ph type="title"/>
          </p:nvPr>
        </p:nvSpPr>
        <p:spPr>
          <a:xfrm>
            <a:off x="838200" y="365125"/>
            <a:ext cx="5431971" cy="123041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hu-HU" sz="4000">
                <a:latin typeface="Calibri"/>
                <a:ea typeface="Calibri"/>
                <a:cs typeface="Calibri"/>
                <a:sym typeface="Calibri"/>
              </a:rPr>
              <a:t>A nagyok építése</a:t>
            </a:r>
            <a:br>
              <a:rPr lang="hu-HU" sz="4000"/>
            </a:br>
            <a:endParaRPr sz="4000"/>
          </a:p>
        </p:txBody>
      </p:sp>
      <p:sp>
        <p:nvSpPr>
          <p:cNvPr id="175" name="Google Shape;175;p20"/>
          <p:cNvSpPr txBox="1"/>
          <p:nvPr>
            <p:ph idx="1" type="body"/>
          </p:nvPr>
        </p:nvSpPr>
        <p:spPr>
          <a:xfrm>
            <a:off x="419878" y="1502229"/>
            <a:ext cx="4310742" cy="4674734"/>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1700"/>
              <a:buChar char="•"/>
            </a:pPr>
            <a:r>
              <a:rPr lang="hu-HU" sz="1700"/>
              <a:t>Bakui Olimpiai stadion 18 hónap alatt -tervezés és megépítés… lehetséges ez? </a:t>
            </a:r>
            <a:endParaRPr/>
          </a:p>
          <a:p>
            <a:pPr indent="-228600" lvl="0" marL="228600" rtl="0" algn="just">
              <a:lnSpc>
                <a:spcPct val="90000"/>
              </a:lnSpc>
              <a:spcBef>
                <a:spcPts val="1000"/>
              </a:spcBef>
              <a:spcAft>
                <a:spcPts val="0"/>
              </a:spcAft>
              <a:buClr>
                <a:schemeClr val="dk1"/>
              </a:buClr>
              <a:buSzPts val="1700"/>
              <a:buChar char="•"/>
            </a:pPr>
            <a:r>
              <a:rPr lang="hu-HU" sz="1700"/>
              <a:t>17 ezer tonna acél, 4500 fő az építésben, ehhez 13 000 000 balesetmentes munkaóra, 68 000 férőhely, lehúzható tetővel, legmagasabb nemzetközi szabványoknak megfelelően</a:t>
            </a:r>
            <a:endParaRPr/>
          </a:p>
          <a:p>
            <a:pPr indent="-228600" lvl="0" marL="228600" rtl="0" algn="just">
              <a:lnSpc>
                <a:spcPct val="90000"/>
              </a:lnSpc>
              <a:spcBef>
                <a:spcPts val="1000"/>
              </a:spcBef>
              <a:spcAft>
                <a:spcPts val="0"/>
              </a:spcAft>
              <a:buClr>
                <a:schemeClr val="dk1"/>
              </a:buClr>
              <a:buSzPts val="1700"/>
              <a:buChar char="•"/>
            </a:pPr>
            <a:r>
              <a:rPr lang="hu-HU" sz="1700"/>
              <a:t>BIM előnyök </a:t>
            </a:r>
            <a:endParaRPr/>
          </a:p>
          <a:p>
            <a:pPr indent="-228600" lvl="0" marL="228600" rtl="0" algn="just">
              <a:lnSpc>
                <a:spcPct val="90000"/>
              </a:lnSpc>
              <a:spcBef>
                <a:spcPts val="1000"/>
              </a:spcBef>
              <a:spcAft>
                <a:spcPts val="0"/>
              </a:spcAft>
              <a:buClr>
                <a:schemeClr val="dk1"/>
              </a:buClr>
              <a:buSzPts val="1700"/>
              <a:buChar char="•"/>
            </a:pPr>
            <a:r>
              <a:rPr lang="hu-HU" sz="1700"/>
              <a:t>Miért jó ez az értékelő szakértőknek is? </a:t>
            </a:r>
            <a:endParaRPr/>
          </a:p>
          <a:p>
            <a:pPr indent="0" lvl="0" marL="0" rtl="0" algn="l">
              <a:lnSpc>
                <a:spcPct val="90000"/>
              </a:lnSpc>
              <a:spcBef>
                <a:spcPts val="1000"/>
              </a:spcBef>
              <a:spcAft>
                <a:spcPts val="0"/>
              </a:spcAft>
              <a:buClr>
                <a:schemeClr val="dk1"/>
              </a:buClr>
              <a:buSzPts val="1700"/>
              <a:buNone/>
            </a:pPr>
            <a:r>
              <a:rPr lang="hu-HU" sz="1700"/>
              <a:t>   Értékelési előnyök a BIM rendszer által       (készültségi fok, pénzügyi készültség) építők már ezt használják – teljesítési igazolások, készültség nyomon követése, pénzügyi erőforrások ütemezése) </a:t>
            </a:r>
            <a:endParaRPr/>
          </a:p>
          <a:p>
            <a:pPr indent="-120650" lvl="0" marL="228600" rtl="0" algn="l">
              <a:lnSpc>
                <a:spcPct val="90000"/>
              </a:lnSpc>
              <a:spcBef>
                <a:spcPts val="1000"/>
              </a:spcBef>
              <a:spcAft>
                <a:spcPts val="0"/>
              </a:spcAft>
              <a:buClr>
                <a:schemeClr val="dk1"/>
              </a:buClr>
              <a:buSzPts val="1700"/>
              <a:buNone/>
            </a:pPr>
            <a:r>
              <a:t/>
            </a:r>
            <a:endParaRPr sz="1700"/>
          </a:p>
          <a:p>
            <a:pPr indent="-120650" lvl="0" marL="228600" rtl="0" algn="l">
              <a:lnSpc>
                <a:spcPct val="90000"/>
              </a:lnSpc>
              <a:spcBef>
                <a:spcPts val="1000"/>
              </a:spcBef>
              <a:spcAft>
                <a:spcPts val="0"/>
              </a:spcAft>
              <a:buClr>
                <a:schemeClr val="dk1"/>
              </a:buClr>
              <a:buSzPts val="1700"/>
              <a:buNone/>
            </a:pPr>
            <a:r>
              <a:t/>
            </a:r>
            <a:endParaRPr sz="1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 name="Shape 179"/>
        <p:cNvGrpSpPr/>
        <p:nvPr/>
      </p:nvGrpSpPr>
      <p:grpSpPr>
        <a:xfrm>
          <a:off x="0" y="0"/>
          <a:ext cx="0" cy="0"/>
          <a:chOff x="0" y="0"/>
          <a:chExt cx="0" cy="0"/>
        </a:xfrm>
      </p:grpSpPr>
      <p:sp>
        <p:nvSpPr>
          <p:cNvPr id="180" name="Google Shape;180;p21"/>
          <p:cNvSpPr/>
          <p:nvPr/>
        </p:nvSpPr>
        <p:spPr>
          <a:xfrm>
            <a:off x="305" y="0"/>
            <a:ext cx="12191695" cy="6858000"/>
          </a:xfrm>
          <a:prstGeom prst="rect">
            <a:avLst/>
          </a:prstGeom>
          <a:solidFill>
            <a:srgbClr val="E8E6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181" name="Google Shape;181;p21"/>
          <p:cNvSpPr txBox="1"/>
          <p:nvPr>
            <p:ph type="title"/>
          </p:nvPr>
        </p:nvSpPr>
        <p:spPr>
          <a:xfrm>
            <a:off x="4654296" y="1122363"/>
            <a:ext cx="7214616" cy="293102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100"/>
              <a:buFont typeface="Calibri"/>
              <a:buNone/>
            </a:pPr>
            <a:r>
              <a:rPr lang="hu-HU" sz="5100">
                <a:solidFill>
                  <a:schemeClr val="dk1"/>
                </a:solidFill>
                <a:latin typeface="Calibri"/>
                <a:ea typeface="Calibri"/>
                <a:cs typeface="Calibri"/>
                <a:sym typeface="Calibri"/>
              </a:rPr>
              <a:t>Magyarországi sportcsarnokok, arénák</a:t>
            </a:r>
            <a:br>
              <a:rPr lang="hu-HU" sz="5100">
                <a:solidFill>
                  <a:schemeClr val="dk1"/>
                </a:solidFill>
                <a:latin typeface="Calibri"/>
                <a:ea typeface="Calibri"/>
                <a:cs typeface="Calibri"/>
                <a:sym typeface="Calibri"/>
              </a:rPr>
            </a:br>
            <a:br>
              <a:rPr lang="hu-HU" sz="5100">
                <a:solidFill>
                  <a:schemeClr val="dk1"/>
                </a:solidFill>
                <a:latin typeface="Calibri"/>
                <a:ea typeface="Calibri"/>
                <a:cs typeface="Calibri"/>
                <a:sym typeface="Calibri"/>
              </a:rPr>
            </a:br>
            <a:r>
              <a:rPr lang="hu-HU" sz="5100"/>
              <a:t>„hazai </a:t>
            </a:r>
            <a:r>
              <a:rPr lang="hu-HU" sz="5100">
                <a:solidFill>
                  <a:schemeClr val="dk1"/>
                </a:solidFill>
                <a:latin typeface="Calibri"/>
                <a:ea typeface="Calibri"/>
                <a:cs typeface="Calibri"/>
                <a:sym typeface="Calibri"/>
              </a:rPr>
              <a:t>nagyok„</a:t>
            </a:r>
            <a:endParaRPr sz="5100">
              <a:solidFill>
                <a:schemeClr val="dk1"/>
              </a:solidFill>
              <a:latin typeface="Calibri"/>
              <a:ea typeface="Calibri"/>
              <a:cs typeface="Calibri"/>
              <a:sym typeface="Calibri"/>
            </a:endParaRPr>
          </a:p>
        </p:txBody>
      </p:sp>
      <p:grpSp>
        <p:nvGrpSpPr>
          <p:cNvPr id="182" name="Google Shape;182;p21"/>
          <p:cNvGrpSpPr/>
          <p:nvPr/>
        </p:nvGrpSpPr>
        <p:grpSpPr>
          <a:xfrm>
            <a:off x="0" y="0"/>
            <a:ext cx="3905132" cy="6858000"/>
            <a:chOff x="0" y="0"/>
            <a:chExt cx="3905132" cy="6858000"/>
          </a:xfrm>
        </p:grpSpPr>
        <p:sp>
          <p:nvSpPr>
            <p:cNvPr id="183" name="Google Shape;183;p21"/>
            <p:cNvSpPr/>
            <p:nvPr/>
          </p:nvSpPr>
          <p:spPr>
            <a:xfrm>
              <a:off x="0" y="0"/>
              <a:ext cx="3496422" cy="6858000"/>
            </a:xfrm>
            <a:custGeom>
              <a:rect b="b" l="l" r="r" t="t"/>
              <a:pathLst>
                <a:path extrusionOk="0" h="6858000" w="3496422">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2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4" name="Google Shape;184;p21"/>
            <p:cNvSpPr/>
            <p:nvPr/>
          </p:nvSpPr>
          <p:spPr>
            <a:xfrm>
              <a:off x="1375409" y="0"/>
              <a:ext cx="2529723" cy="685800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185" name="Google Shape;185;p21"/>
            <p:cNvSpPr/>
            <p:nvPr/>
          </p:nvSpPr>
          <p:spPr>
            <a:xfrm>
              <a:off x="1155402" y="0"/>
              <a:ext cx="2536434" cy="6858000"/>
            </a:xfrm>
            <a:custGeom>
              <a:rect b="b" l="l" r="r" t="t"/>
              <a:pathLst>
                <a:path extrusionOk="0" h="6858000" w="2536434">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186" name="Google Shape;186;p21"/>
            <p:cNvSpPr/>
            <p:nvPr/>
          </p:nvSpPr>
          <p:spPr>
            <a:xfrm>
              <a:off x="924161" y="0"/>
              <a:ext cx="2261351" cy="6858000"/>
            </a:xfrm>
            <a:custGeom>
              <a:rect b="b" l="l" r="r" t="t"/>
              <a:pathLst>
                <a:path extrusionOk="0" h="6858000" w="2521425">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D0CECE">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187" name="Google Shape;187;p21"/>
            <p:cNvSpPr/>
            <p:nvPr/>
          </p:nvSpPr>
          <p:spPr>
            <a:xfrm>
              <a:off x="1375409" y="0"/>
              <a:ext cx="2529723" cy="685800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181"/>
                                        </p:tgtEl>
                                        <p:attrNameLst>
                                          <p:attrName>style.visibility</p:attrName>
                                        </p:attrNameLst>
                                      </p:cBhvr>
                                      <p:to>
                                        <p:strVal val="visible"/>
                                      </p:to>
                                    </p:set>
                                    <p:animEffect filter="fade" transition="in">
                                      <p:cBhvr>
                                        <p:cTn dur="4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1" name="Shape 191"/>
        <p:cNvGrpSpPr/>
        <p:nvPr/>
      </p:nvGrpSpPr>
      <p:grpSpPr>
        <a:xfrm>
          <a:off x="0" y="0"/>
          <a:ext cx="0" cy="0"/>
          <a:chOff x="0" y="0"/>
          <a:chExt cx="0" cy="0"/>
        </a:xfrm>
      </p:grpSpPr>
      <p:sp>
        <p:nvSpPr>
          <p:cNvPr id="192" name="Google Shape;192;p22"/>
          <p:cNvSpPr/>
          <p:nvPr/>
        </p:nvSpPr>
        <p:spPr>
          <a:xfrm>
            <a:off x="305"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pic>
        <p:nvPicPr>
          <p:cNvPr id="193" name="Google Shape;193;p22"/>
          <p:cNvPicPr preferRelativeResize="0"/>
          <p:nvPr/>
        </p:nvPicPr>
        <p:blipFill rotWithShape="1">
          <a:blip r:embed="rId3">
            <a:alphaModFix/>
          </a:blip>
          <a:srcRect b="0" l="1792" r="16258" t="0"/>
          <a:stretch/>
        </p:blipFill>
        <p:spPr>
          <a:xfrm>
            <a:off x="20" y="10"/>
            <a:ext cx="9947062" cy="6857990"/>
          </a:xfrm>
          <a:prstGeom prst="rect">
            <a:avLst/>
          </a:prstGeom>
          <a:noFill/>
          <a:ln>
            <a:noFill/>
          </a:ln>
        </p:spPr>
      </p:pic>
      <p:sp>
        <p:nvSpPr>
          <p:cNvPr id="194" name="Google Shape;194;p22"/>
          <p:cNvSpPr/>
          <p:nvPr/>
        </p:nvSpPr>
        <p:spPr>
          <a:xfrm flipH="1">
            <a:off x="6986049" y="0"/>
            <a:ext cx="5205951" cy="6858000"/>
          </a:xfrm>
          <a:custGeom>
            <a:rect b="b" l="l" r="r" t="t"/>
            <a:pathLst>
              <a:path extrusionOk="0" h="6858000" w="5205951">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22"/>
          <p:cNvSpPr/>
          <p:nvPr/>
        </p:nvSpPr>
        <p:spPr>
          <a:xfrm>
            <a:off x="7148226" y="0"/>
            <a:ext cx="5043774" cy="6858000"/>
          </a:xfrm>
          <a:custGeom>
            <a:rect b="b" l="l" r="r" t="t"/>
            <a:pathLst>
              <a:path extrusionOk="0" h="6858000" w="5043774">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eiryo"/>
              <a:ea typeface="Meiryo"/>
              <a:cs typeface="Meiryo"/>
              <a:sym typeface="Meiryo"/>
            </a:endParaRPr>
          </a:p>
        </p:txBody>
      </p:sp>
      <p:sp>
        <p:nvSpPr>
          <p:cNvPr id="196" name="Google Shape;196;p22"/>
          <p:cNvSpPr/>
          <p:nvPr/>
        </p:nvSpPr>
        <p:spPr>
          <a:xfrm flipH="1">
            <a:off x="6697013" y="0"/>
            <a:ext cx="2529723" cy="685800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197" name="Google Shape;197;p22"/>
          <p:cNvSpPr txBox="1"/>
          <p:nvPr>
            <p:ph type="title"/>
          </p:nvPr>
        </p:nvSpPr>
        <p:spPr>
          <a:xfrm>
            <a:off x="8046720" y="1045597"/>
            <a:ext cx="3633746" cy="158842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hu-HU" sz="3600"/>
              <a:t>Pick aréna- Szeged</a:t>
            </a:r>
            <a:endParaRPr/>
          </a:p>
        </p:txBody>
      </p:sp>
      <p:sp>
        <p:nvSpPr>
          <p:cNvPr id="198" name="Google Shape;198;p22"/>
          <p:cNvSpPr txBox="1"/>
          <p:nvPr>
            <p:ph idx="1" type="body"/>
          </p:nvPr>
        </p:nvSpPr>
        <p:spPr>
          <a:xfrm>
            <a:off x="8046719" y="2722729"/>
            <a:ext cx="3633747" cy="270006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900"/>
              <a:buChar char="•"/>
            </a:pPr>
            <a:r>
              <a:rPr lang="hu-HU" sz="1900"/>
              <a:t> multifunkcionális</a:t>
            </a:r>
            <a:endParaRPr/>
          </a:p>
          <a:p>
            <a:pPr indent="-228600" lvl="0" marL="228600" rtl="0" algn="l">
              <a:lnSpc>
                <a:spcPct val="90000"/>
              </a:lnSpc>
              <a:spcBef>
                <a:spcPts val="1000"/>
              </a:spcBef>
              <a:spcAft>
                <a:spcPts val="0"/>
              </a:spcAft>
              <a:buClr>
                <a:schemeClr val="dk1"/>
              </a:buClr>
              <a:buSzPts val="1900"/>
              <a:buChar char="•"/>
            </a:pPr>
            <a:r>
              <a:rPr lang="hu-HU" sz="1900"/>
              <a:t>Önkormányzati támogatás - telkek biztosítása (1Mrd)</a:t>
            </a:r>
            <a:endParaRPr/>
          </a:p>
          <a:p>
            <a:pPr indent="-228600" lvl="0" marL="228600" rtl="0" algn="l">
              <a:lnSpc>
                <a:spcPct val="90000"/>
              </a:lnSpc>
              <a:spcBef>
                <a:spcPts val="1000"/>
              </a:spcBef>
              <a:spcAft>
                <a:spcPts val="0"/>
              </a:spcAft>
              <a:buClr>
                <a:schemeClr val="dk1"/>
              </a:buClr>
              <a:buSzPts val="1900"/>
              <a:buChar char="•"/>
            </a:pPr>
            <a:r>
              <a:rPr lang="hu-HU" sz="1900"/>
              <a:t>28 390m2</a:t>
            </a:r>
            <a:endParaRPr/>
          </a:p>
          <a:p>
            <a:pPr indent="-228600" lvl="0" marL="228600" rtl="0" algn="l">
              <a:lnSpc>
                <a:spcPct val="90000"/>
              </a:lnSpc>
              <a:spcBef>
                <a:spcPts val="1000"/>
              </a:spcBef>
              <a:spcAft>
                <a:spcPts val="0"/>
              </a:spcAft>
              <a:buClr>
                <a:schemeClr val="dk1"/>
              </a:buClr>
              <a:buSzPts val="1900"/>
              <a:buChar char="•"/>
            </a:pPr>
            <a:r>
              <a:rPr lang="hu-HU" sz="1900"/>
              <a:t>8143 férőhely+  edzőcsarnok 1500 m2 lelátóval</a:t>
            </a:r>
            <a:endParaRPr/>
          </a:p>
          <a:p>
            <a:pPr indent="-228600" lvl="0" marL="228600" rtl="0" algn="l">
              <a:lnSpc>
                <a:spcPct val="90000"/>
              </a:lnSpc>
              <a:spcBef>
                <a:spcPts val="1000"/>
              </a:spcBef>
              <a:spcAft>
                <a:spcPts val="0"/>
              </a:spcAft>
              <a:buClr>
                <a:schemeClr val="dk1"/>
              </a:buClr>
              <a:buSzPts val="1900"/>
              <a:buChar char="•"/>
            </a:pPr>
            <a:r>
              <a:rPr lang="hu-HU" sz="1900"/>
              <a:t>29,325Mrd kivitelezői szerződés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p23"/>
          <p:cNvSpPr/>
          <p:nvPr/>
        </p:nvSpPr>
        <p:spPr>
          <a:xfrm>
            <a:off x="305" y="0"/>
            <a:ext cx="12191695" cy="6858000"/>
          </a:xfrm>
          <a:prstGeom prst="rect">
            <a:avLst/>
          </a:prstGeom>
          <a:solidFill>
            <a:srgbClr val="E8E6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204" name="Google Shape;204;p23"/>
          <p:cNvSpPr txBox="1"/>
          <p:nvPr>
            <p:ph type="title"/>
          </p:nvPr>
        </p:nvSpPr>
        <p:spPr>
          <a:xfrm>
            <a:off x="1179576" y="442913"/>
            <a:ext cx="5146161" cy="163988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hu-HU" sz="3600"/>
              <a:t>Tatabánya</a:t>
            </a:r>
            <a:endParaRPr/>
          </a:p>
        </p:txBody>
      </p:sp>
      <p:sp>
        <p:nvSpPr>
          <p:cNvPr id="205" name="Google Shape;205;p23"/>
          <p:cNvSpPr txBox="1"/>
          <p:nvPr>
            <p:ph idx="1" type="body"/>
          </p:nvPr>
        </p:nvSpPr>
        <p:spPr>
          <a:xfrm>
            <a:off x="1179577" y="2312988"/>
            <a:ext cx="4916424" cy="365125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hu-HU" sz="2000"/>
              <a:t>Multifunkcionális- több sport egy helyen </a:t>
            </a:r>
            <a:endParaRPr/>
          </a:p>
          <a:p>
            <a:pPr indent="-228600" lvl="0" marL="228600" rtl="0" algn="l">
              <a:lnSpc>
                <a:spcPct val="90000"/>
              </a:lnSpc>
              <a:spcBef>
                <a:spcPts val="1000"/>
              </a:spcBef>
              <a:spcAft>
                <a:spcPts val="0"/>
              </a:spcAft>
              <a:buClr>
                <a:schemeClr val="dk1"/>
              </a:buClr>
              <a:buSzPts val="2000"/>
              <a:buChar char="•"/>
            </a:pPr>
            <a:r>
              <a:rPr lang="hu-HU" sz="2000"/>
              <a:t>Kialakított infrastruktúra</a:t>
            </a:r>
            <a:endParaRPr/>
          </a:p>
          <a:p>
            <a:pPr indent="-228600" lvl="0" marL="228600" rtl="0" algn="l">
              <a:lnSpc>
                <a:spcPct val="90000"/>
              </a:lnSpc>
              <a:spcBef>
                <a:spcPts val="1000"/>
              </a:spcBef>
              <a:spcAft>
                <a:spcPts val="0"/>
              </a:spcAft>
              <a:buClr>
                <a:schemeClr val="dk1"/>
              </a:buClr>
              <a:buSzPts val="2000"/>
              <a:buChar char="•"/>
            </a:pPr>
            <a:r>
              <a:rPr lang="hu-HU" sz="2000"/>
              <a:t>Szervesen „Kapcsolódik” a másik két csarnokhoz</a:t>
            </a:r>
            <a:endParaRPr/>
          </a:p>
          <a:p>
            <a:pPr indent="-228600" lvl="0" marL="228600" rtl="0" algn="l">
              <a:lnSpc>
                <a:spcPct val="90000"/>
              </a:lnSpc>
              <a:spcBef>
                <a:spcPts val="1000"/>
              </a:spcBef>
              <a:spcAft>
                <a:spcPts val="0"/>
              </a:spcAft>
              <a:buClr>
                <a:schemeClr val="dk1"/>
              </a:buClr>
              <a:buSzPts val="2000"/>
              <a:buChar char="•"/>
            </a:pPr>
            <a:r>
              <a:rPr lang="hu-HU" sz="2000"/>
              <a:t>6000 fő</a:t>
            </a:r>
            <a:endParaRPr/>
          </a:p>
          <a:p>
            <a:pPr indent="-228600" lvl="0" marL="228600" rtl="0" algn="l">
              <a:lnSpc>
                <a:spcPct val="90000"/>
              </a:lnSpc>
              <a:spcBef>
                <a:spcPts val="1000"/>
              </a:spcBef>
              <a:spcAft>
                <a:spcPts val="0"/>
              </a:spcAft>
              <a:buClr>
                <a:schemeClr val="dk1"/>
              </a:buClr>
              <a:buSzPts val="2000"/>
              <a:buChar char="•"/>
            </a:pPr>
            <a:r>
              <a:rPr lang="hu-HU" sz="2000"/>
              <a:t>19 500 m2</a:t>
            </a:r>
            <a:endParaRPr/>
          </a:p>
          <a:p>
            <a:pPr indent="-228600" lvl="0" marL="228600" rtl="0" algn="l">
              <a:lnSpc>
                <a:spcPct val="90000"/>
              </a:lnSpc>
              <a:spcBef>
                <a:spcPts val="1000"/>
              </a:spcBef>
              <a:spcAft>
                <a:spcPts val="0"/>
              </a:spcAft>
              <a:buClr>
                <a:schemeClr val="dk1"/>
              </a:buClr>
              <a:buSzPts val="2000"/>
              <a:buChar char="•"/>
            </a:pPr>
            <a:r>
              <a:rPr lang="hu-HU" sz="2000"/>
              <a:t>18,5Mrd</a:t>
            </a:r>
            <a:endParaRPr/>
          </a:p>
          <a:p>
            <a:pPr indent="-101600" lvl="0" marL="228600" rtl="0" algn="l">
              <a:lnSpc>
                <a:spcPct val="90000"/>
              </a:lnSpc>
              <a:spcBef>
                <a:spcPts val="1000"/>
              </a:spcBef>
              <a:spcAft>
                <a:spcPts val="0"/>
              </a:spcAft>
              <a:buClr>
                <a:schemeClr val="dk1"/>
              </a:buClr>
              <a:buSzPts val="2000"/>
              <a:buNone/>
            </a:pPr>
            <a:r>
              <a:t/>
            </a:r>
            <a:endParaRPr sz="2000"/>
          </a:p>
        </p:txBody>
      </p:sp>
      <p:pic>
        <p:nvPicPr>
          <p:cNvPr descr="A képen felhő, ég, kültéri, épület látható&#10;&#10;Automatikusan generált leírás" id="206" name="Google Shape;206;p23"/>
          <p:cNvPicPr preferRelativeResize="0"/>
          <p:nvPr/>
        </p:nvPicPr>
        <p:blipFill rotWithShape="1">
          <a:blip r:embed="rId3">
            <a:alphaModFix/>
          </a:blip>
          <a:srcRect b="-2" l="953" r="14585" t="0"/>
          <a:stretch/>
        </p:blipFill>
        <p:spPr>
          <a:xfrm>
            <a:off x="6986049" y="3529587"/>
            <a:ext cx="5205951" cy="3328417"/>
          </a:xfrm>
          <a:custGeom>
            <a:rect b="b" l="l" r="r" t="t"/>
            <a:pathLst>
              <a:path extrusionOk="0" h="3328417" w="5205951">
                <a:moveTo>
                  <a:pt x="2169" y="0"/>
                </a:moveTo>
                <a:lnTo>
                  <a:pt x="5205951" y="0"/>
                </a:lnTo>
                <a:lnTo>
                  <a:pt x="5205951" y="3328417"/>
                </a:lnTo>
                <a:lnTo>
                  <a:pt x="3496422" y="3328417"/>
                </a:lnTo>
                <a:lnTo>
                  <a:pt x="2716256" y="3328417"/>
                </a:lnTo>
                <a:lnTo>
                  <a:pt x="2502754" y="3328417"/>
                </a:lnTo>
                <a:lnTo>
                  <a:pt x="2390998" y="3251016"/>
                </a:lnTo>
                <a:cubicBezTo>
                  <a:pt x="2217180" y="3123525"/>
                  <a:pt x="2046553" y="2985814"/>
                  <a:pt x="1874350" y="2845231"/>
                </a:cubicBezTo>
                <a:cubicBezTo>
                  <a:pt x="928725" y="2073256"/>
                  <a:pt x="0" y="1439548"/>
                  <a:pt x="0" y="92073"/>
                </a:cubicBezTo>
                <a:close/>
              </a:path>
            </a:pathLst>
          </a:custGeom>
          <a:noFill/>
          <a:ln>
            <a:noFill/>
          </a:ln>
        </p:spPr>
      </p:pic>
      <p:sp>
        <p:nvSpPr>
          <p:cNvPr id="207" name="Google Shape;207;p23"/>
          <p:cNvSpPr/>
          <p:nvPr/>
        </p:nvSpPr>
        <p:spPr>
          <a:xfrm flipH="1">
            <a:off x="6553480" y="0"/>
            <a:ext cx="2529723" cy="685800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208" name="Google Shape;208;p23"/>
          <p:cNvSpPr/>
          <p:nvPr/>
        </p:nvSpPr>
        <p:spPr>
          <a:xfrm flipH="1">
            <a:off x="6758825" y="0"/>
            <a:ext cx="2536434" cy="6858000"/>
          </a:xfrm>
          <a:custGeom>
            <a:rect b="b" l="l" r="r" t="t"/>
            <a:pathLst>
              <a:path extrusionOk="0" h="6858000" w="2536434">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pic>
        <p:nvPicPr>
          <p:cNvPr descr="A képen ég, fű, kültéri, gyalu látható&#10;&#10;Automatikusan generált leírás" id="209" name="Google Shape;209;p23"/>
          <p:cNvPicPr preferRelativeResize="0"/>
          <p:nvPr/>
        </p:nvPicPr>
        <p:blipFill rotWithShape="1">
          <a:blip r:embed="rId4">
            <a:alphaModFix/>
          </a:blip>
          <a:srcRect b="1" l="11627" r="4216" t="0"/>
          <a:stretch/>
        </p:blipFill>
        <p:spPr>
          <a:xfrm>
            <a:off x="6989079" y="-3"/>
            <a:ext cx="5202921" cy="3493008"/>
          </a:xfrm>
          <a:custGeom>
            <a:rect b="b" l="l" r="r" t="t"/>
            <a:pathLst>
              <a:path extrusionOk="0" h="3493008" w="5202921">
                <a:moveTo>
                  <a:pt x="1619993" y="0"/>
                </a:moveTo>
                <a:lnTo>
                  <a:pt x="2713226" y="0"/>
                </a:lnTo>
                <a:lnTo>
                  <a:pt x="3493392" y="0"/>
                </a:lnTo>
                <a:lnTo>
                  <a:pt x="5202921" y="0"/>
                </a:lnTo>
                <a:lnTo>
                  <a:pt x="5202921" y="3493008"/>
                </a:lnTo>
                <a:lnTo>
                  <a:pt x="0" y="3493008"/>
                </a:lnTo>
                <a:lnTo>
                  <a:pt x="3664" y="3337394"/>
                </a:lnTo>
                <a:cubicBezTo>
                  <a:pt x="70458" y="1928213"/>
                  <a:pt x="634904" y="708413"/>
                  <a:pt x="1597869" y="14997"/>
                </a:cubicBezTo>
                <a:close/>
              </a:path>
            </a:pathLst>
          </a:custGeom>
          <a:noFill/>
          <a:ln>
            <a:noFill/>
          </a:ln>
        </p:spPr>
      </p:pic>
      <p:sp>
        <p:nvSpPr>
          <p:cNvPr id="210" name="Google Shape;210;p23"/>
          <p:cNvSpPr/>
          <p:nvPr/>
        </p:nvSpPr>
        <p:spPr>
          <a:xfrm flipH="1">
            <a:off x="6986049" y="0"/>
            <a:ext cx="1777280" cy="3493008"/>
          </a:xfrm>
          <a:custGeom>
            <a:rect b="b" l="l" r="r" t="t"/>
            <a:pathLst>
              <a:path extrusionOk="0" h="3493008" w="1777280">
                <a:moveTo>
                  <a:pt x="157287" y="0"/>
                </a:moveTo>
                <a:lnTo>
                  <a:pt x="0" y="0"/>
                </a:lnTo>
                <a:lnTo>
                  <a:pt x="22121" y="14995"/>
                </a:lnTo>
                <a:cubicBezTo>
                  <a:pt x="985086" y="708411"/>
                  <a:pt x="1549532" y="1928211"/>
                  <a:pt x="1616326" y="3337392"/>
                </a:cubicBezTo>
                <a:lnTo>
                  <a:pt x="1619990" y="3493006"/>
                </a:lnTo>
                <a:lnTo>
                  <a:pt x="1575287" y="3493006"/>
                </a:lnTo>
                <a:lnTo>
                  <a:pt x="1575287" y="3493008"/>
                </a:lnTo>
                <a:lnTo>
                  <a:pt x="1777280" y="3493008"/>
                </a:lnTo>
                <a:lnTo>
                  <a:pt x="1773616" y="3337395"/>
                </a:lnTo>
                <a:cubicBezTo>
                  <a:pt x="1706822" y="1928213"/>
                  <a:pt x="1142376" y="708413"/>
                  <a:pt x="179411" y="14997"/>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1" name="Google Shape;211;p23"/>
          <p:cNvSpPr/>
          <p:nvPr/>
        </p:nvSpPr>
        <p:spPr>
          <a:xfrm flipH="1">
            <a:off x="6986049" y="3529585"/>
            <a:ext cx="2660043" cy="3328417"/>
          </a:xfrm>
          <a:custGeom>
            <a:rect b="b" l="l" r="r" t="t"/>
            <a:pathLst>
              <a:path extrusionOk="0" h="3328417" w="2660043">
                <a:moveTo>
                  <a:pt x="2657874" y="0"/>
                </a:moveTo>
                <a:lnTo>
                  <a:pt x="2455900" y="0"/>
                </a:lnTo>
                <a:lnTo>
                  <a:pt x="2455900" y="1"/>
                </a:lnTo>
                <a:lnTo>
                  <a:pt x="2500584" y="1"/>
                </a:lnTo>
                <a:lnTo>
                  <a:pt x="2502753" y="92074"/>
                </a:lnTo>
                <a:cubicBezTo>
                  <a:pt x="2502753" y="1439549"/>
                  <a:pt x="1574028" y="2073257"/>
                  <a:pt x="628403" y="2845232"/>
                </a:cubicBezTo>
                <a:cubicBezTo>
                  <a:pt x="456200" y="2985815"/>
                  <a:pt x="285573" y="3123526"/>
                  <a:pt x="111755" y="3251017"/>
                </a:cubicBezTo>
                <a:lnTo>
                  <a:pt x="0" y="3328417"/>
                </a:lnTo>
                <a:lnTo>
                  <a:pt x="157289" y="3328417"/>
                </a:lnTo>
                <a:lnTo>
                  <a:pt x="269045" y="3251016"/>
                </a:lnTo>
                <a:cubicBezTo>
                  <a:pt x="442863" y="3123525"/>
                  <a:pt x="613490" y="2985814"/>
                  <a:pt x="785693" y="2845231"/>
                </a:cubicBezTo>
                <a:cubicBezTo>
                  <a:pt x="1731318" y="2073256"/>
                  <a:pt x="2660043" y="1439548"/>
                  <a:pt x="2660043" y="92073"/>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